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7" r:id="rId2"/>
    <p:sldId id="292" r:id="rId3"/>
    <p:sldId id="291" r:id="rId4"/>
    <p:sldId id="259" r:id="rId5"/>
    <p:sldId id="262" r:id="rId6"/>
    <p:sldId id="265" r:id="rId7"/>
    <p:sldId id="282" r:id="rId8"/>
    <p:sldId id="264" r:id="rId9"/>
    <p:sldId id="263" r:id="rId10"/>
    <p:sldId id="261" r:id="rId11"/>
    <p:sldId id="266" r:id="rId12"/>
    <p:sldId id="267" r:id="rId13"/>
    <p:sldId id="283" r:id="rId14"/>
    <p:sldId id="270" r:id="rId15"/>
    <p:sldId id="284" r:id="rId16"/>
    <p:sldId id="286" r:id="rId17"/>
    <p:sldId id="275" r:id="rId18"/>
    <p:sldId id="287" r:id="rId19"/>
    <p:sldId id="277" r:id="rId20"/>
    <p:sldId id="272" r:id="rId21"/>
    <p:sldId id="278" r:id="rId22"/>
    <p:sldId id="274" r:id="rId23"/>
    <p:sldId id="273" r:id="rId24"/>
    <p:sldId id="289" r:id="rId25"/>
    <p:sldId id="293" r:id="rId26"/>
    <p:sldId id="281" r:id="rId27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A83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04" autoAdjust="0"/>
    <p:restoredTop sz="75654" autoAdjust="0"/>
  </p:normalViewPr>
  <p:slideViewPr>
    <p:cSldViewPr>
      <p:cViewPr varScale="1">
        <p:scale>
          <a:sx n="55" d="100"/>
          <a:sy n="55" d="100"/>
        </p:scale>
        <p:origin x="-159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D29B5E-E8FB-4AC4-94BA-C2CD53B668F5}" type="datetimeFigureOut">
              <a:rPr lang="pl-PL" smtClean="0"/>
              <a:pPr/>
              <a:t>2011-09-27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B0F1FF-93CA-4DB1-877F-F8C28042257E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B0F1FF-93CA-4DB1-877F-F8C28042257E}" type="slidenum">
              <a:rPr lang="pl-PL" smtClean="0"/>
              <a:pPr/>
              <a:t>1</a:t>
            </a:fld>
            <a:endParaRPr lang="pl-P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B0F1FF-93CA-4DB1-877F-F8C28042257E}" type="slidenum">
              <a:rPr lang="pl-PL" smtClean="0"/>
              <a:pPr/>
              <a:t>14</a:t>
            </a:fld>
            <a:endParaRPr lang="pl-P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B0F1FF-93CA-4DB1-877F-F8C28042257E}" type="slidenum">
              <a:rPr lang="pl-PL" smtClean="0"/>
              <a:pPr/>
              <a:t>22</a:t>
            </a:fld>
            <a:endParaRPr lang="pl-P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B0F1FF-93CA-4DB1-877F-F8C28042257E}" type="slidenum">
              <a:rPr lang="pl-PL" smtClean="0"/>
              <a:pPr/>
              <a:t>23</a:t>
            </a:fld>
            <a:endParaRPr lang="pl-PL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B0F1FF-93CA-4DB1-877F-F8C28042257E}" type="slidenum">
              <a:rPr lang="pl-PL" smtClean="0"/>
              <a:pPr/>
              <a:t>24</a:t>
            </a:fld>
            <a:endParaRPr 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ójkąt prostokątny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ytuł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17" name="Podtytuł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l-PL" smtClean="0"/>
              <a:t>Kliknij, aby edytować styl wzorca podtytułu</a:t>
            </a:r>
            <a:endParaRPr kumimoji="0" lang="en-US"/>
          </a:p>
        </p:txBody>
      </p:sp>
      <p:grpSp>
        <p:nvGrpSpPr>
          <p:cNvPr id="2" name="Grupa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Dowolny kształt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Dowolny kształt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Dowolny kształt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Łącznik prosty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Symbol zastępczy daty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497870D-1246-4B6D-AA4A-B5ACC6F38FBF}" type="datetimeFigureOut">
              <a:rPr lang="pl-PL" smtClean="0"/>
              <a:pPr/>
              <a:t>2011-09-27</a:t>
            </a:fld>
            <a:endParaRPr lang="pl-PL"/>
          </a:p>
        </p:txBody>
      </p:sp>
      <p:sp>
        <p:nvSpPr>
          <p:cNvPr id="19" name="Symbol zastępczy stopki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27" name="Symbol zastępczy numeru slajd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35CF436-B7B9-4C36-B59C-1B36248CA37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Tm="8000">
    <p:cover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97870D-1246-4B6D-AA4A-B5ACC6F38FBF}" type="datetimeFigureOut">
              <a:rPr lang="pl-PL" smtClean="0"/>
              <a:pPr/>
              <a:t>2011-09-27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5CF436-B7B9-4C36-B59C-1B36248CA37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Tm="8000">
    <p:cover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97870D-1246-4B6D-AA4A-B5ACC6F38FBF}" type="datetimeFigureOut">
              <a:rPr lang="pl-PL" smtClean="0"/>
              <a:pPr/>
              <a:t>2011-09-27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5CF436-B7B9-4C36-B59C-1B36248CA37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Tm="8000">
    <p:cover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97870D-1246-4B6D-AA4A-B5ACC6F38FBF}" type="datetimeFigureOut">
              <a:rPr lang="pl-PL" smtClean="0"/>
              <a:pPr/>
              <a:t>2011-09-27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5CF436-B7B9-4C36-B59C-1B36248CA37C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7" name="Tytuł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</p:spTree>
  </p:cSld>
  <p:clrMapOvr>
    <a:masterClrMapping/>
  </p:clrMapOvr>
  <p:transition advTm="8000">
    <p:cover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97870D-1246-4B6D-AA4A-B5ACC6F38FBF}" type="datetimeFigureOut">
              <a:rPr lang="pl-PL" smtClean="0"/>
              <a:pPr/>
              <a:t>2011-09-27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5CF436-B7B9-4C36-B59C-1B36248CA37C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7" name="Pag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Pag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Tm="8000">
    <p:cover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97870D-1246-4B6D-AA4A-B5ACC6F38FBF}" type="datetimeFigureOut">
              <a:rPr lang="pl-PL" smtClean="0"/>
              <a:pPr/>
              <a:t>2011-09-27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5CF436-B7B9-4C36-B59C-1B36248CA37C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8" name="Tytuł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Tm="8000">
    <p:cover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97870D-1246-4B6D-AA4A-B5ACC6F38FBF}" type="datetimeFigureOut">
              <a:rPr lang="pl-PL" smtClean="0"/>
              <a:pPr/>
              <a:t>2011-09-27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5CF436-B7B9-4C36-B59C-1B36248CA37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Tm="8000">
    <p:cover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97870D-1246-4B6D-AA4A-B5ACC6F38FBF}" type="datetimeFigureOut">
              <a:rPr lang="pl-PL" smtClean="0"/>
              <a:pPr/>
              <a:t>2011-09-27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5CF436-B7B9-4C36-B59C-1B36248CA37C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Tm="8000">
    <p:cover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97870D-1246-4B6D-AA4A-B5ACC6F38FBF}" type="datetimeFigureOut">
              <a:rPr lang="pl-PL" smtClean="0"/>
              <a:pPr/>
              <a:t>2011-09-27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5CF436-B7B9-4C36-B59C-1B36248CA37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Tm="8000">
    <p:cover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3497870D-1246-4B6D-AA4A-B5ACC6F38FBF}" type="datetimeFigureOut">
              <a:rPr lang="pl-PL" smtClean="0"/>
              <a:pPr/>
              <a:t>2011-09-27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5CF436-B7B9-4C36-B59C-1B36248CA37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Tm="8000">
    <p:cover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pl-PL" smtClean="0"/>
              <a:t>Kliknij ikonę, aby dodać obraz</a:t>
            </a:r>
            <a:endParaRPr kumimoji="0" lang="en-US" dirty="0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497870D-1246-4B6D-AA4A-B5ACC6F38FBF}" type="datetimeFigureOut">
              <a:rPr lang="pl-PL" smtClean="0"/>
              <a:pPr/>
              <a:t>2011-09-27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35CF436-B7B9-4C36-B59C-1B36248CA37C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8" name="Dowolny kształt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Dowolny kształt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Trójkąt prostokątny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Łącznik prosty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Pag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Pag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Tm="8000">
    <p:cover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owolny kształt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Dowolny kształt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Trójkąt prostokątny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Łącznik prosty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Symbol zastępczy tytułu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0" name="Symbol zastępczy tekstu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  <a:p>
            <a:pPr lvl="1" eaLnBrk="1" latinLnBrk="0" hangingPunct="1"/>
            <a:r>
              <a:rPr kumimoji="0" lang="pl-PL" smtClean="0"/>
              <a:t>Drugi poziom</a:t>
            </a:r>
          </a:p>
          <a:p>
            <a:pPr lvl="2" eaLnBrk="1" latinLnBrk="0" hangingPunct="1"/>
            <a:r>
              <a:rPr kumimoji="0" lang="pl-PL" smtClean="0"/>
              <a:t>Trzeci poziom</a:t>
            </a:r>
          </a:p>
          <a:p>
            <a:pPr lvl="3" eaLnBrk="1" latinLnBrk="0" hangingPunct="1"/>
            <a:r>
              <a:rPr kumimoji="0" lang="pl-PL" smtClean="0"/>
              <a:t>Czwarty poziom</a:t>
            </a:r>
          </a:p>
          <a:p>
            <a:pPr lvl="4" eaLnBrk="1" latinLnBrk="0" hangingPunct="1"/>
            <a:r>
              <a:rPr kumimoji="0" lang="pl-PL" smtClean="0"/>
              <a:t>Piąty poziom</a:t>
            </a:r>
            <a:endParaRPr kumimoji="0" lang="en-US"/>
          </a:p>
        </p:txBody>
      </p:sp>
      <p:sp>
        <p:nvSpPr>
          <p:cNvPr id="10" name="Symbol zastępczy daty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3497870D-1246-4B6D-AA4A-B5ACC6F38FBF}" type="datetimeFigureOut">
              <a:rPr lang="pl-PL" smtClean="0"/>
              <a:pPr/>
              <a:t>2011-09-27</a:t>
            </a:fld>
            <a:endParaRPr lang="pl-PL"/>
          </a:p>
        </p:txBody>
      </p:sp>
      <p:sp>
        <p:nvSpPr>
          <p:cNvPr id="22" name="Symbol zastępczy stopki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18" name="Symbol zastępczy numeru slajdu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35CF436-B7B9-4C36-B59C-1B36248CA37C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Tm="8000">
    <p:cover dir="ru"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09%20&#346;cie&#380;ka%209.wma" TargetMode="Externa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Ryszard_Rynkowski_-_Szcz&#196;&#8482;&#313;&#8250;liwej_drogi_ju&#313;&#317;_czas_Karaoke_Instrumental_Podk&#313;&#8218;ad_pobrano_z_ulub_pl.mp3" TargetMode="Externa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Ryszard_Rynkowski_-_Szcz&#196;&#8482;&#313;&#8250;liwej_drogi_ju&#313;&#317;_czas_Karaoke_Instrumental_Podk&#313;&#8218;ad_pobrano_z_ulub_pl.mp3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Ryszard_Rynkowski_-_Szcz&#196;&#8482;&#313;&#8250;liwej_drogi_ju&#313;&#317;_czas_Karaoke_Instrumental_Podk&#313;&#8218;ad_pobrano_z_ulub_pl.mp3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5.xml"/><Relationship Id="rId1" Type="http://schemas.openxmlformats.org/officeDocument/2006/relationships/audio" Target="file:///G:\09%20&#346;cie&#380;ka%209.wma" TargetMode="External"/><Relationship Id="rId6" Type="http://schemas.openxmlformats.org/officeDocument/2006/relationships/image" Target="../media/image41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png"/><Relationship Id="rId5" Type="http://schemas.openxmlformats.org/officeDocument/2006/relationships/image" Target="../media/image41.png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714348" y="2143116"/>
            <a:ext cx="7772400" cy="1829761"/>
          </a:xfrm>
        </p:spPr>
        <p:txBody>
          <a:bodyPr>
            <a:normAutofit fontScale="90000"/>
          </a:bodyPr>
          <a:lstStyle/>
          <a:p>
            <a:pPr algn="ctr"/>
            <a:r>
              <a:rPr lang="pl-PL" sz="3600" dirty="0" smtClean="0">
                <a:solidFill>
                  <a:schemeClr val="tx1"/>
                </a:solidFill>
                <a:latin typeface="Algerian" pitchFamily="82" charset="0"/>
              </a:rPr>
              <a:t/>
            </a:r>
            <a:br>
              <a:rPr lang="pl-PL" sz="3600" dirty="0" smtClean="0">
                <a:solidFill>
                  <a:schemeClr val="tx1"/>
                </a:solidFill>
                <a:latin typeface="Algerian" pitchFamily="82" charset="0"/>
              </a:rPr>
            </a:br>
            <a:r>
              <a:rPr lang="pl-PL" sz="3600" dirty="0" smtClean="0">
                <a:solidFill>
                  <a:schemeClr val="tx1"/>
                </a:solidFill>
                <a:latin typeface="Algerian" pitchFamily="82" charset="0"/>
              </a:rPr>
              <a:t>na tropie </a:t>
            </a:r>
            <a:br>
              <a:rPr lang="pl-PL" sz="3600" dirty="0" smtClean="0">
                <a:solidFill>
                  <a:schemeClr val="tx1"/>
                </a:solidFill>
                <a:latin typeface="Algerian" pitchFamily="82" charset="0"/>
              </a:rPr>
            </a:br>
            <a:r>
              <a:rPr lang="pl-PL" dirty="0" smtClean="0">
                <a:solidFill>
                  <a:srgbClr val="2AA830"/>
                </a:solidFill>
                <a:latin typeface="Algerian" pitchFamily="82" charset="0"/>
              </a:rPr>
              <a:t>Kapliczek </a:t>
            </a:r>
            <a:r>
              <a:rPr lang="pl-PL" sz="3600" dirty="0" smtClean="0">
                <a:solidFill>
                  <a:schemeClr val="tx1"/>
                </a:solidFill>
                <a:latin typeface="Algerian" pitchFamily="82" charset="0"/>
              </a:rPr>
              <a:t>oraz</a:t>
            </a:r>
            <a:r>
              <a:rPr lang="pl-PL" dirty="0" smtClean="0">
                <a:solidFill>
                  <a:srgbClr val="2AA830"/>
                </a:solidFill>
                <a:latin typeface="Algerian" pitchFamily="82" charset="0"/>
              </a:rPr>
              <a:t>  </a:t>
            </a:r>
            <a:r>
              <a:rPr lang="pl-PL" dirty="0" err="1" smtClean="0">
                <a:solidFill>
                  <a:srgbClr val="2AA830"/>
                </a:solidFill>
                <a:latin typeface="Algerian" pitchFamily="82" charset="0"/>
              </a:rPr>
              <a:t>krzyŻy</a:t>
            </a:r>
            <a:r>
              <a:rPr lang="pl-PL" dirty="0" smtClean="0">
                <a:solidFill>
                  <a:srgbClr val="2AA830"/>
                </a:solidFill>
                <a:latin typeface="Algerian" pitchFamily="82" charset="0"/>
              </a:rPr>
              <a:t> </a:t>
            </a:r>
            <a:br>
              <a:rPr lang="pl-PL" dirty="0" smtClean="0">
                <a:solidFill>
                  <a:srgbClr val="2AA830"/>
                </a:solidFill>
                <a:latin typeface="Algerian" pitchFamily="82" charset="0"/>
              </a:rPr>
            </a:br>
            <a:r>
              <a:rPr lang="pl-PL" sz="900" dirty="0" smtClean="0">
                <a:latin typeface="Algerian" pitchFamily="82" charset="0"/>
              </a:rPr>
              <a:t/>
            </a:r>
            <a:br>
              <a:rPr lang="pl-PL" sz="900" dirty="0" smtClean="0">
                <a:latin typeface="Algerian" pitchFamily="82" charset="0"/>
              </a:rPr>
            </a:br>
            <a:r>
              <a:rPr lang="pl-PL" sz="3600" dirty="0" smtClean="0">
                <a:solidFill>
                  <a:schemeClr val="tx1"/>
                </a:solidFill>
                <a:latin typeface="Algerian" pitchFamily="82" charset="0"/>
              </a:rPr>
              <a:t>na terenie </a:t>
            </a:r>
            <a:r>
              <a:rPr lang="pl-PL" sz="4000" dirty="0" smtClean="0">
                <a:solidFill>
                  <a:schemeClr val="tx1"/>
                </a:solidFill>
                <a:latin typeface="Algerian" pitchFamily="82" charset="0"/>
              </a:rPr>
              <a:t>Woszczyc</a:t>
            </a:r>
            <a:r>
              <a:rPr lang="pl-PL" sz="3600" dirty="0" smtClean="0">
                <a:solidFill>
                  <a:schemeClr val="tx1"/>
                </a:solidFill>
                <a:latin typeface="Algerian" pitchFamily="82" charset="0"/>
              </a:rPr>
              <a:t> i </a:t>
            </a:r>
            <a:r>
              <a:rPr lang="pl-PL" sz="4000" dirty="0" smtClean="0">
                <a:solidFill>
                  <a:schemeClr val="tx1"/>
                </a:solidFill>
                <a:latin typeface="Algerian" pitchFamily="82" charset="0"/>
              </a:rPr>
              <a:t>Królówki</a:t>
            </a:r>
            <a:endParaRPr lang="pl-PL" sz="4000" dirty="0">
              <a:solidFill>
                <a:schemeClr val="tx1"/>
              </a:solidFill>
              <a:latin typeface="Algerian" pitchFamily="82" charset="0"/>
            </a:endParaRP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785786" y="5658296"/>
            <a:ext cx="7772400" cy="1199704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pl-PL" b="1" dirty="0" err="1" smtClean="0">
                <a:solidFill>
                  <a:schemeClr val="tx1"/>
                </a:solidFill>
              </a:rPr>
              <a:t>WebQuest</a:t>
            </a:r>
            <a:r>
              <a:rPr lang="pl-PL" b="1" dirty="0" smtClean="0">
                <a:solidFill>
                  <a:schemeClr val="tx1"/>
                </a:solidFill>
              </a:rPr>
              <a:t> </a:t>
            </a:r>
          </a:p>
          <a:p>
            <a:r>
              <a:rPr lang="pl-PL" dirty="0" smtClean="0">
                <a:solidFill>
                  <a:schemeClr val="tx1"/>
                </a:solidFill>
              </a:rPr>
              <a:t>Szkoła Podstawowa nr </a:t>
            </a:r>
            <a:r>
              <a:rPr lang="pl-PL" sz="3600" dirty="0" smtClean="0">
                <a:solidFill>
                  <a:schemeClr val="tx1"/>
                </a:solidFill>
              </a:rPr>
              <a:t>10 </a:t>
            </a:r>
            <a:r>
              <a:rPr lang="pl-PL" dirty="0" smtClean="0">
                <a:solidFill>
                  <a:schemeClr val="tx1"/>
                </a:solidFill>
              </a:rPr>
              <a:t>im. Gustawa Morcinka </a:t>
            </a:r>
          </a:p>
          <a:p>
            <a:pPr algn="ctr"/>
            <a:r>
              <a:rPr lang="pl-PL" dirty="0" smtClean="0">
                <a:solidFill>
                  <a:schemeClr val="tx1"/>
                </a:solidFill>
              </a:rPr>
              <a:t>w Orzeszu-Woszczycach</a:t>
            </a:r>
          </a:p>
          <a:p>
            <a:endParaRPr lang="pl-PL" dirty="0"/>
          </a:p>
        </p:txBody>
      </p:sp>
    </p:spTree>
  </p:cSld>
  <p:clrMapOvr>
    <a:masterClrMapping/>
  </p:clrMapOvr>
  <p:transition advTm="5000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pl-PL" sz="4400" dirty="0" smtClean="0">
                <a:solidFill>
                  <a:schemeClr val="tx1"/>
                </a:solidFill>
                <a:latin typeface="Algerian" pitchFamily="82" charset="0"/>
              </a:rPr>
              <a:t>drewniany  </a:t>
            </a:r>
            <a:r>
              <a:rPr lang="pl-PL" sz="4400" dirty="0" err="1" smtClean="0">
                <a:solidFill>
                  <a:schemeClr val="tx1"/>
                </a:solidFill>
                <a:latin typeface="Algerian" pitchFamily="82" charset="0"/>
              </a:rPr>
              <a:t>KrzyŻ</a:t>
            </a:r>
            <a:r>
              <a:rPr lang="pl-PL" sz="4400" dirty="0" smtClean="0">
                <a:solidFill>
                  <a:schemeClr val="tx1"/>
                </a:solidFill>
                <a:latin typeface="Algerian" pitchFamily="82" charset="0"/>
              </a:rPr>
              <a:t> </a:t>
            </a:r>
            <a:br>
              <a:rPr lang="pl-PL" sz="4400" dirty="0" smtClean="0">
                <a:solidFill>
                  <a:schemeClr val="tx1"/>
                </a:solidFill>
                <a:latin typeface="Algerian" pitchFamily="82" charset="0"/>
              </a:rPr>
            </a:br>
            <a:r>
              <a:rPr lang="pl-PL" sz="4400" dirty="0" smtClean="0">
                <a:solidFill>
                  <a:schemeClr val="tx1"/>
                </a:solidFill>
                <a:latin typeface="Algerian" pitchFamily="82" charset="0"/>
              </a:rPr>
              <a:t>z </a:t>
            </a:r>
            <a:r>
              <a:rPr lang="pl-PL" sz="4400" dirty="0" err="1" smtClean="0">
                <a:solidFill>
                  <a:schemeClr val="tx1"/>
                </a:solidFill>
                <a:latin typeface="Algerian" pitchFamily="82" charset="0"/>
              </a:rPr>
              <a:t>RzeŹbĄ</a:t>
            </a:r>
            <a:r>
              <a:rPr lang="pl-PL" sz="4400" dirty="0" smtClean="0">
                <a:solidFill>
                  <a:schemeClr val="tx1"/>
                </a:solidFill>
                <a:latin typeface="Algerian" pitchFamily="82" charset="0"/>
              </a:rPr>
              <a:t> Pana Jezusa</a:t>
            </a:r>
            <a:br>
              <a:rPr lang="pl-PL" sz="4400" dirty="0" smtClean="0">
                <a:solidFill>
                  <a:schemeClr val="tx1"/>
                </a:solidFill>
                <a:latin typeface="Algerian" pitchFamily="82" charset="0"/>
              </a:rPr>
            </a:br>
            <a:endParaRPr lang="pl-PL" dirty="0"/>
          </a:p>
        </p:txBody>
      </p:sp>
      <p:pic>
        <p:nvPicPr>
          <p:cNvPr id="4101" name="Picture 5" descr="webQuest - kapliczki i krzyże 00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214422"/>
            <a:ext cx="2357422" cy="1768067"/>
          </a:xfrm>
          <a:prstGeom prst="ellipse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softEdge rad="112500"/>
          </a:effectLst>
        </p:spPr>
      </p:pic>
      <p:sp>
        <p:nvSpPr>
          <p:cNvPr id="6" name="Prostokąt 5"/>
          <p:cNvSpPr/>
          <p:nvPr/>
        </p:nvSpPr>
        <p:spPr>
          <a:xfrm>
            <a:off x="3214678" y="1500174"/>
            <a:ext cx="5715008" cy="466281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>
              <a:buNone/>
            </a:pPr>
            <a:r>
              <a:rPr lang="pl-PL" sz="2400" dirty="0" smtClean="0">
                <a:latin typeface="Times New Roman" pitchFamily="18" charset="0"/>
                <a:cs typeface="Times New Roman" pitchFamily="18" charset="0"/>
              </a:rPr>
              <a:t> „Krzyż przy szkole”, bo tak potocznie  mieszkańcy  go nazywają, został poświęcony </a:t>
            </a:r>
            <a:r>
              <a:rPr lang="pl-PL" sz="2400" b="1" dirty="0" smtClean="0">
                <a:latin typeface="Times New Roman" pitchFamily="18" charset="0"/>
                <a:cs typeface="Times New Roman" pitchFamily="18" charset="0"/>
              </a:rPr>
              <a:t>01.09.1998 roku</a:t>
            </a:r>
            <a:r>
              <a:rPr lang="pl-PL" sz="2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r>
              <a:rPr lang="pl-PL" sz="2300" dirty="0" smtClean="0">
                <a:latin typeface="Times New Roman" pitchFamily="18" charset="0"/>
                <a:cs typeface="Times New Roman" pitchFamily="18" charset="0"/>
              </a:rPr>
              <a:t>Autorem rzeźby Chrystusa jest p. Szafarczyk, natomiast krzyż wykonał stolarz z Królówki  </a:t>
            </a:r>
          </a:p>
          <a:p>
            <a:pPr>
              <a:buNone/>
            </a:pPr>
            <a:r>
              <a:rPr lang="pl-PL" sz="2300" dirty="0" smtClean="0">
                <a:latin typeface="Times New Roman" pitchFamily="18" charset="0"/>
                <a:cs typeface="Times New Roman" pitchFamily="18" charset="0"/>
              </a:rPr>
              <a:t>p. R. </a:t>
            </a:r>
            <a:r>
              <a:rPr lang="pl-PL" sz="2300" dirty="0" err="1" smtClean="0">
                <a:latin typeface="Times New Roman" pitchFamily="18" charset="0"/>
                <a:cs typeface="Times New Roman" pitchFamily="18" charset="0"/>
              </a:rPr>
              <a:t>Krentorz</a:t>
            </a:r>
            <a:r>
              <a:rPr lang="pl-PL" sz="23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r>
              <a:rPr lang="pl-PL" sz="2400" dirty="0" smtClean="0">
                <a:latin typeface="Times New Roman" pitchFamily="18" charset="0"/>
                <a:cs typeface="Times New Roman" pitchFamily="18" charset="0"/>
              </a:rPr>
              <a:t>Powstał on </a:t>
            </a:r>
            <a:r>
              <a:rPr lang="pl-PL" sz="2400" dirty="0" smtClean="0">
                <a:latin typeface="Times New Roman" pitchFamily="18" charset="0"/>
                <a:cs typeface="Times New Roman" pitchFamily="18" charset="0"/>
              </a:rPr>
              <a:t>m.in</a:t>
            </a:r>
            <a:r>
              <a:rPr lang="pl-PL" sz="2400" dirty="0" smtClean="0">
                <a:latin typeface="Times New Roman" pitchFamily="18" charset="0"/>
                <a:cs typeface="Times New Roman" pitchFamily="18" charset="0"/>
              </a:rPr>
              <a:t>. z inicjatywy </a:t>
            </a:r>
            <a:r>
              <a:rPr lang="pl-PL" sz="2400" dirty="0" smtClean="0">
                <a:latin typeface="Times New Roman" pitchFamily="18" charset="0"/>
                <a:cs typeface="Times New Roman" pitchFamily="18" charset="0"/>
              </a:rPr>
              <a:t>ówczesnego dyrektora szkoły  </a:t>
            </a:r>
            <a:r>
              <a:rPr lang="pl-PL" dirty="0" smtClean="0">
                <a:latin typeface="Times New Roman" pitchFamily="18" charset="0"/>
                <a:cs typeface="Times New Roman" pitchFamily="18" charset="0"/>
              </a:rPr>
              <a:t>( p. D. Pater </a:t>
            </a:r>
            <a:r>
              <a:rPr lang="pl-PL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pl-PL" sz="2400" dirty="0" smtClean="0">
                <a:latin typeface="Times New Roman" pitchFamily="18" charset="0"/>
                <a:cs typeface="Times New Roman" pitchFamily="18" charset="0"/>
              </a:rPr>
              <a:t>w </a:t>
            </a:r>
            <a:r>
              <a:rPr lang="pl-PL" sz="2400" dirty="0" smtClean="0">
                <a:latin typeface="Times New Roman" pitchFamily="18" charset="0"/>
                <a:cs typeface="Times New Roman" pitchFamily="18" charset="0"/>
              </a:rPr>
              <a:t>miejscu krzyża, </a:t>
            </a:r>
            <a:r>
              <a:rPr lang="pl-PL" sz="2400" dirty="0" smtClean="0">
                <a:latin typeface="Times New Roman" pitchFamily="18" charset="0"/>
                <a:cs typeface="Times New Roman" pitchFamily="18" charset="0"/>
              </a:rPr>
              <a:t>który </a:t>
            </a:r>
            <a:r>
              <a:rPr lang="pl-PL" sz="2400" dirty="0" smtClean="0">
                <a:latin typeface="Times New Roman" pitchFamily="18" charset="0"/>
                <a:cs typeface="Times New Roman" pitchFamily="18" charset="0"/>
              </a:rPr>
              <a:t>kiedyś tam stał </a:t>
            </a:r>
            <a:r>
              <a:rPr lang="pl-PL" sz="1400" dirty="0" smtClean="0">
                <a:latin typeface="Times New Roman" pitchFamily="18" charset="0"/>
                <a:cs typeface="Times New Roman" pitchFamily="18" charset="0"/>
              </a:rPr>
              <a:t>( do około 1945– 1950 ).</a:t>
            </a:r>
          </a:p>
          <a:p>
            <a:pPr>
              <a:buNone/>
            </a:pPr>
            <a:endParaRPr lang="pl-PL" sz="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pl-PL" sz="2400" i="1" dirty="0" smtClean="0">
                <a:latin typeface="Monotype Corsiva" pitchFamily="66" charset="0"/>
                <a:cs typeface="Times New Roman" pitchFamily="18" charset="0"/>
              </a:rPr>
              <a:t>Od tego czasu o obejście wokół niego i wystrój wzorcowo dbają  </a:t>
            </a:r>
            <a:r>
              <a:rPr lang="pl-PL" sz="2800" i="1" dirty="0" smtClean="0">
                <a:latin typeface="Monotype Corsiva" pitchFamily="66" charset="0"/>
                <a:cs typeface="Times New Roman" pitchFamily="18" charset="0"/>
              </a:rPr>
              <a:t>państwo Pustelni. </a:t>
            </a:r>
          </a:p>
          <a:p>
            <a:pPr>
              <a:buNone/>
            </a:pPr>
            <a:endParaRPr lang="pl-PL" sz="2400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webQuest - kapliczki i krzyże1 0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286124"/>
            <a:ext cx="2971800" cy="2500330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09 Ścieżka 9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357158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12000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6">
                <p:cTn id="3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3" grpId="0"/>
      <p:bldP spid="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webQuest - kapliczki i krzyże 0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1714488"/>
            <a:ext cx="4000528" cy="45610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Symbol zastępczy zawartości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sz="4000" dirty="0" smtClean="0">
                <a:solidFill>
                  <a:schemeClr val="tx1"/>
                </a:solidFill>
                <a:latin typeface="Algerian" pitchFamily="82" charset="0"/>
              </a:rPr>
              <a:t/>
            </a:r>
            <a:br>
              <a:rPr lang="pl-PL" sz="4000" dirty="0" smtClean="0">
                <a:solidFill>
                  <a:schemeClr val="tx1"/>
                </a:solidFill>
                <a:latin typeface="Algerian" pitchFamily="82" charset="0"/>
              </a:rPr>
            </a:br>
            <a:r>
              <a:rPr lang="pl-PL" sz="4000" dirty="0" smtClean="0">
                <a:solidFill>
                  <a:schemeClr val="tx1"/>
                </a:solidFill>
                <a:latin typeface="Algerian" pitchFamily="82" charset="0"/>
              </a:rPr>
              <a:t>Kamienny  </a:t>
            </a:r>
            <a:r>
              <a:rPr lang="pl-PL" sz="4000" dirty="0" err="1" smtClean="0">
                <a:solidFill>
                  <a:schemeClr val="tx1"/>
                </a:solidFill>
                <a:latin typeface="Algerian" pitchFamily="82" charset="0"/>
              </a:rPr>
              <a:t>KrzyŻ</a:t>
            </a:r>
            <a:r>
              <a:rPr lang="pl-PL" sz="4000" dirty="0" smtClean="0">
                <a:solidFill>
                  <a:schemeClr val="tx1"/>
                </a:solidFill>
                <a:latin typeface="Algerian" pitchFamily="82" charset="0"/>
              </a:rPr>
              <a:t> z </a:t>
            </a:r>
            <a:r>
              <a:rPr lang="pl-PL" sz="4000" dirty="0" err="1" smtClean="0">
                <a:solidFill>
                  <a:schemeClr val="tx1"/>
                </a:solidFill>
                <a:latin typeface="Algerian" pitchFamily="82" charset="0"/>
              </a:rPr>
              <a:t>figurkĄ</a:t>
            </a:r>
            <a:r>
              <a:rPr lang="pl-PL" sz="4000" dirty="0" smtClean="0">
                <a:solidFill>
                  <a:schemeClr val="tx1"/>
                </a:solidFill>
                <a:latin typeface="Algerian" pitchFamily="82" charset="0"/>
              </a:rPr>
              <a:t> </a:t>
            </a:r>
            <a:br>
              <a:rPr lang="pl-PL" sz="4000" dirty="0" smtClean="0">
                <a:solidFill>
                  <a:schemeClr val="tx1"/>
                </a:solidFill>
                <a:latin typeface="Algerian" pitchFamily="82" charset="0"/>
              </a:rPr>
            </a:br>
            <a:r>
              <a:rPr lang="pl-PL" sz="4000" dirty="0" smtClean="0">
                <a:solidFill>
                  <a:schemeClr val="tx1"/>
                </a:solidFill>
                <a:latin typeface="Algerian" pitchFamily="82" charset="0"/>
              </a:rPr>
              <a:t>pana Jezusa </a:t>
            </a:r>
            <a:br>
              <a:rPr lang="pl-PL" sz="4000" dirty="0" smtClean="0">
                <a:solidFill>
                  <a:schemeClr val="tx1"/>
                </a:solidFill>
                <a:latin typeface="Algerian" pitchFamily="82" charset="0"/>
              </a:rPr>
            </a:br>
            <a:endParaRPr lang="pl-PL" dirty="0"/>
          </a:p>
        </p:txBody>
      </p:sp>
      <p:sp>
        <p:nvSpPr>
          <p:cNvPr id="5" name="pole tekstowe 4"/>
          <p:cNvSpPr txBox="1"/>
          <p:nvPr/>
        </p:nvSpPr>
        <p:spPr>
          <a:xfrm>
            <a:off x="285720" y="1571612"/>
            <a:ext cx="4786346" cy="375487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endParaRPr lang="pl-PL" sz="800" dirty="0" smtClean="0"/>
          </a:p>
          <a:p>
            <a:r>
              <a:rPr lang="pl-PL" sz="2400" dirty="0" smtClean="0"/>
              <a:t>Krzyż powstał w lesie      </a:t>
            </a:r>
          </a:p>
          <a:p>
            <a:r>
              <a:rPr lang="pl-PL" sz="2400" dirty="0" smtClean="0"/>
              <a:t>na miejscu ofiarowanym przez </a:t>
            </a:r>
            <a:r>
              <a:rPr lang="pl-PL" sz="2000" dirty="0" smtClean="0"/>
              <a:t>hr.</a:t>
            </a:r>
            <a:r>
              <a:rPr lang="pl-PL" sz="2400" dirty="0" smtClean="0"/>
              <a:t> Thiela von Winklera </a:t>
            </a:r>
          </a:p>
          <a:p>
            <a:r>
              <a:rPr lang="pl-PL" sz="2400" b="1" dirty="0" smtClean="0"/>
              <a:t>w </a:t>
            </a:r>
            <a:r>
              <a:rPr lang="pl-PL" sz="2800" b="1" dirty="0" smtClean="0"/>
              <a:t>1879 </a:t>
            </a:r>
            <a:r>
              <a:rPr lang="pl-PL" sz="1400" dirty="0" smtClean="0"/>
              <a:t>r</a:t>
            </a:r>
            <a:r>
              <a:rPr lang="pl-PL" sz="3200" dirty="0" smtClean="0"/>
              <a:t>.</a:t>
            </a:r>
            <a:r>
              <a:rPr lang="pl-PL" sz="2400" dirty="0" smtClean="0"/>
              <a:t>, a jego fundatorem była </a:t>
            </a:r>
            <a:r>
              <a:rPr lang="pl-PL" sz="2400" b="1" dirty="0" smtClean="0"/>
              <a:t>Gmina Woszczyce</a:t>
            </a:r>
            <a:r>
              <a:rPr lang="pl-PL" sz="2400" dirty="0" smtClean="0"/>
              <a:t> </a:t>
            </a:r>
            <a:r>
              <a:rPr lang="pl-PL" dirty="0" smtClean="0"/>
              <a:t>(</a:t>
            </a:r>
            <a:r>
              <a:rPr lang="pl-PL" sz="1400" dirty="0" smtClean="0"/>
              <a:t>dawniejszy podział administracyjny</a:t>
            </a:r>
            <a:r>
              <a:rPr lang="pl-PL" dirty="0" smtClean="0"/>
              <a:t>). </a:t>
            </a:r>
          </a:p>
          <a:p>
            <a:r>
              <a:rPr lang="pl-PL" sz="2400" dirty="0" smtClean="0">
                <a:latin typeface="Monotype Corsiva" pitchFamily="66" charset="0"/>
              </a:rPr>
              <a:t>Za sprawą państwa </a:t>
            </a:r>
            <a:r>
              <a:rPr lang="pl-PL" sz="2400" dirty="0" err="1" smtClean="0">
                <a:latin typeface="Monotype Corsiva" pitchFamily="66" charset="0"/>
              </a:rPr>
              <a:t>Świacznych</a:t>
            </a:r>
            <a:r>
              <a:rPr lang="pl-PL" sz="2400" dirty="0" smtClean="0">
                <a:latin typeface="Monotype Corsiva" pitchFamily="66" charset="0"/>
              </a:rPr>
              <a:t> </a:t>
            </a:r>
          </a:p>
          <a:p>
            <a:r>
              <a:rPr lang="pl-PL" sz="2400" dirty="0" smtClean="0">
                <a:latin typeface="Monotype Corsiva" pitchFamily="66" charset="0"/>
              </a:rPr>
              <a:t>w 2001 r.  został gruntownie odnowiony.</a:t>
            </a:r>
          </a:p>
          <a:p>
            <a:endParaRPr lang="pl-PL" dirty="0" smtClean="0"/>
          </a:p>
          <a:p>
            <a:r>
              <a:rPr lang="pl-PL" dirty="0" smtClean="0"/>
              <a:t> </a:t>
            </a:r>
            <a:endParaRPr lang="pl-PL" dirty="0"/>
          </a:p>
        </p:txBody>
      </p:sp>
    </p:spTree>
  </p:cSld>
  <p:clrMapOvr>
    <a:masterClrMapping/>
  </p:clrMapOvr>
  <p:transition spd="med" advTm="10000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sz="4400" dirty="0" smtClean="0">
                <a:solidFill>
                  <a:schemeClr val="tx1"/>
                </a:solidFill>
                <a:latin typeface="Algerian" pitchFamily="82" charset="0"/>
              </a:rPr>
              <a:t>Kamienny  </a:t>
            </a:r>
            <a:r>
              <a:rPr lang="pl-PL" sz="4400" dirty="0" err="1" smtClean="0">
                <a:solidFill>
                  <a:schemeClr val="tx1"/>
                </a:solidFill>
                <a:latin typeface="Algerian" pitchFamily="82" charset="0"/>
              </a:rPr>
              <a:t>KrzyŻ</a:t>
            </a:r>
            <a:r>
              <a:rPr lang="pl-PL" sz="4400" dirty="0" smtClean="0">
                <a:solidFill>
                  <a:schemeClr val="tx1"/>
                </a:solidFill>
                <a:latin typeface="Algerian" pitchFamily="82" charset="0"/>
              </a:rPr>
              <a:t>  </a:t>
            </a:r>
            <a:br>
              <a:rPr lang="pl-PL" sz="4400" dirty="0" smtClean="0">
                <a:solidFill>
                  <a:schemeClr val="tx1"/>
                </a:solidFill>
                <a:latin typeface="Algerian" pitchFamily="82" charset="0"/>
              </a:rPr>
            </a:br>
            <a:r>
              <a:rPr lang="pl-PL" sz="3600" dirty="0" smtClean="0">
                <a:solidFill>
                  <a:schemeClr val="tx1"/>
                </a:solidFill>
                <a:latin typeface="Algerian" pitchFamily="82" charset="0"/>
              </a:rPr>
              <a:t>z </a:t>
            </a:r>
            <a:r>
              <a:rPr lang="pl-PL" sz="3600" dirty="0" err="1" smtClean="0">
                <a:solidFill>
                  <a:schemeClr val="tx1"/>
                </a:solidFill>
                <a:latin typeface="Algerian" pitchFamily="82" charset="0"/>
              </a:rPr>
              <a:t>figurĄ</a:t>
            </a:r>
            <a:r>
              <a:rPr lang="pl-PL" sz="3600" dirty="0" smtClean="0">
                <a:solidFill>
                  <a:schemeClr val="tx1"/>
                </a:solidFill>
                <a:latin typeface="Algerian" pitchFamily="82" charset="0"/>
              </a:rPr>
              <a:t> </a:t>
            </a:r>
            <a:r>
              <a:rPr lang="pl-PL" sz="3600" dirty="0" smtClean="0">
                <a:solidFill>
                  <a:srgbClr val="0070C0"/>
                </a:solidFill>
                <a:latin typeface="Algerian" pitchFamily="82" charset="0"/>
              </a:rPr>
              <a:t>matki  BOSKIEJ  BOLESNEJ</a:t>
            </a:r>
            <a:endParaRPr lang="pl-PL" dirty="0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1571612"/>
            <a:ext cx="1729252" cy="1195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2" name="Picture 2" descr="webQuest - kapliczki i krzyże 0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928802"/>
            <a:ext cx="3990231" cy="4643470"/>
          </a:xfrm>
          <a:prstGeom prst="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softEdge rad="112500"/>
          </a:effectLst>
        </p:spPr>
      </p:pic>
      <p:sp>
        <p:nvSpPr>
          <p:cNvPr id="7" name="pole tekstowe 6"/>
          <p:cNvSpPr txBox="1"/>
          <p:nvPr/>
        </p:nvSpPr>
        <p:spPr>
          <a:xfrm>
            <a:off x="285720" y="2786058"/>
            <a:ext cx="4357718" cy="26776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endParaRPr lang="pl-PL" sz="2400" dirty="0" smtClean="0"/>
          </a:p>
          <a:p>
            <a:r>
              <a:rPr lang="pl-PL" sz="2400" dirty="0" smtClean="0"/>
              <a:t>Fundatorem krzyża jest </a:t>
            </a:r>
          </a:p>
          <a:p>
            <a:endParaRPr lang="pl-PL" sz="400" b="1" dirty="0" smtClean="0"/>
          </a:p>
          <a:p>
            <a:r>
              <a:rPr lang="pl-PL" sz="2400" b="1" dirty="0" err="1" smtClean="0"/>
              <a:t>Klugius</a:t>
            </a:r>
            <a:r>
              <a:rPr lang="pl-PL" sz="2400" dirty="0" smtClean="0"/>
              <a:t>, a został wymurowany w </a:t>
            </a:r>
            <a:r>
              <a:rPr lang="pl-PL" sz="3200" b="1" dirty="0" smtClean="0"/>
              <a:t>1865</a:t>
            </a:r>
            <a:r>
              <a:rPr lang="pl-PL" sz="2400" dirty="0" smtClean="0"/>
              <a:t> r.</a:t>
            </a:r>
          </a:p>
          <a:p>
            <a:endParaRPr lang="pl-PL" sz="800" dirty="0" smtClean="0"/>
          </a:p>
          <a:p>
            <a:r>
              <a:rPr lang="pl-PL" sz="2400" dirty="0" smtClean="0">
                <a:latin typeface="Monotype Corsiva" pitchFamily="66" charset="0"/>
              </a:rPr>
              <a:t>Obecnie krzyżem opiekują się </a:t>
            </a:r>
          </a:p>
          <a:p>
            <a:r>
              <a:rPr lang="pl-PL" sz="2400" dirty="0" smtClean="0">
                <a:latin typeface="Monotype Corsiva" pitchFamily="66" charset="0"/>
              </a:rPr>
              <a:t>państwo</a:t>
            </a:r>
            <a:r>
              <a:rPr lang="pl-PL" sz="2800" dirty="0" smtClean="0">
                <a:latin typeface="Monotype Corsiva" pitchFamily="66" charset="0"/>
              </a:rPr>
              <a:t> </a:t>
            </a:r>
            <a:r>
              <a:rPr lang="pl-PL" sz="2600" dirty="0" smtClean="0">
                <a:latin typeface="Monotype Corsiva" pitchFamily="66" charset="0"/>
              </a:rPr>
              <a:t>Płonka</a:t>
            </a:r>
            <a:r>
              <a:rPr lang="pl-PL" sz="2800" dirty="0" smtClean="0">
                <a:latin typeface="Monotype Corsiva" pitchFamily="66" charset="0"/>
              </a:rPr>
              <a:t> </a:t>
            </a:r>
            <a:r>
              <a:rPr lang="pl-PL" sz="2000" dirty="0" smtClean="0">
                <a:latin typeface="Monotype Corsiva" pitchFamily="66" charset="0"/>
              </a:rPr>
              <a:t>i </a:t>
            </a:r>
            <a:r>
              <a:rPr lang="pl-PL" sz="2400" dirty="0" smtClean="0">
                <a:latin typeface="Monotype Corsiva" pitchFamily="66" charset="0"/>
              </a:rPr>
              <a:t>państwo </a:t>
            </a:r>
            <a:r>
              <a:rPr lang="pl-PL" sz="2600" dirty="0" err="1" smtClean="0">
                <a:latin typeface="Monotype Corsiva" pitchFamily="66" charset="0"/>
              </a:rPr>
              <a:t>Absalon</a:t>
            </a:r>
            <a:r>
              <a:rPr lang="pl-PL" sz="2600" dirty="0" smtClean="0">
                <a:latin typeface="Monotype Corsiva" pitchFamily="66" charset="0"/>
              </a:rPr>
              <a:t>.</a:t>
            </a:r>
            <a:endParaRPr lang="pl-PL" sz="2600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med" advTm="8000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build="allAtOnce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sz="4000" dirty="0" smtClean="0">
                <a:solidFill>
                  <a:schemeClr val="tx1"/>
                </a:solidFill>
                <a:latin typeface="Algerian" pitchFamily="82" charset="0"/>
              </a:rPr>
              <a:t>Kamienne  </a:t>
            </a:r>
            <a:r>
              <a:rPr lang="pl-PL" sz="4000" dirty="0" err="1" smtClean="0">
                <a:solidFill>
                  <a:schemeClr val="tx1"/>
                </a:solidFill>
                <a:latin typeface="Algerian" pitchFamily="82" charset="0"/>
              </a:rPr>
              <a:t>KrzyŻe</a:t>
            </a:r>
            <a:r>
              <a:rPr lang="pl-PL" sz="4000" dirty="0" smtClean="0">
                <a:solidFill>
                  <a:schemeClr val="tx1"/>
                </a:solidFill>
                <a:latin typeface="Algerian" pitchFamily="82" charset="0"/>
              </a:rPr>
              <a:t> </a:t>
            </a:r>
            <a:br>
              <a:rPr lang="pl-PL" sz="4000" dirty="0" smtClean="0">
                <a:solidFill>
                  <a:schemeClr val="tx1"/>
                </a:solidFill>
                <a:latin typeface="Algerian" pitchFamily="82" charset="0"/>
              </a:rPr>
            </a:br>
            <a:r>
              <a:rPr lang="pl-PL" sz="3200" dirty="0" smtClean="0">
                <a:solidFill>
                  <a:schemeClr val="tx1"/>
                </a:solidFill>
                <a:latin typeface="Algerian" pitchFamily="82" charset="0"/>
              </a:rPr>
              <a:t>na cmentarzu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 algn="ctr"/>
            <a:r>
              <a:rPr lang="pl-PL" sz="3200" dirty="0" smtClean="0">
                <a:solidFill>
                  <a:schemeClr val="tx1"/>
                </a:solidFill>
              </a:rPr>
              <a:t>Krzyż rodzinny</a:t>
            </a:r>
          </a:p>
          <a:p>
            <a:r>
              <a:rPr lang="pl-PL" dirty="0" smtClean="0">
                <a:solidFill>
                  <a:schemeClr val="tx1"/>
                </a:solidFill>
              </a:rPr>
              <a:t>/</a:t>
            </a:r>
            <a:r>
              <a:rPr lang="pl-PL" sz="1900" dirty="0" err="1" smtClean="0">
                <a:solidFill>
                  <a:schemeClr val="tx1"/>
                </a:solidFill>
              </a:rPr>
              <a:t>rodz</a:t>
            </a:r>
            <a:r>
              <a:rPr lang="pl-PL" sz="1900" dirty="0" smtClean="0">
                <a:solidFill>
                  <a:schemeClr val="tx1"/>
                </a:solidFill>
              </a:rPr>
              <a:t>. </a:t>
            </a:r>
            <a:r>
              <a:rPr lang="pl-PL" sz="1900" dirty="0" err="1" smtClean="0">
                <a:solidFill>
                  <a:schemeClr val="tx1"/>
                </a:solidFill>
              </a:rPr>
              <a:t>Mandzel</a:t>
            </a:r>
            <a:r>
              <a:rPr lang="pl-PL" sz="1900" dirty="0" smtClean="0">
                <a:solidFill>
                  <a:schemeClr val="tx1"/>
                </a:solidFill>
              </a:rPr>
              <a:t>, </a:t>
            </a:r>
            <a:r>
              <a:rPr lang="pl-PL" sz="1900" dirty="0" err="1" smtClean="0">
                <a:solidFill>
                  <a:schemeClr val="tx1"/>
                </a:solidFill>
              </a:rPr>
              <a:t>Szefczyk</a:t>
            </a:r>
            <a:r>
              <a:rPr lang="pl-PL" sz="1900" dirty="0" smtClean="0">
                <a:solidFill>
                  <a:schemeClr val="tx1"/>
                </a:solidFill>
              </a:rPr>
              <a:t>, </a:t>
            </a:r>
            <a:r>
              <a:rPr lang="pl-PL" sz="1900" dirty="0" err="1" smtClean="0">
                <a:solidFill>
                  <a:schemeClr val="tx1"/>
                </a:solidFill>
              </a:rPr>
              <a:t>Czardybon</a:t>
            </a:r>
            <a:r>
              <a:rPr lang="pl-PL" sz="1900" dirty="0" smtClean="0">
                <a:solidFill>
                  <a:schemeClr val="tx1"/>
                </a:solidFill>
              </a:rPr>
              <a:t>, </a:t>
            </a:r>
            <a:r>
              <a:rPr lang="pl-PL" sz="1900" dirty="0" err="1" smtClean="0">
                <a:solidFill>
                  <a:schemeClr val="tx1"/>
                </a:solidFill>
              </a:rPr>
              <a:t>Cyron</a:t>
            </a:r>
            <a:r>
              <a:rPr lang="pl-PL" sz="1900" dirty="0" smtClean="0">
                <a:solidFill>
                  <a:schemeClr val="tx1"/>
                </a:solidFill>
              </a:rPr>
              <a:t> /</a:t>
            </a:r>
            <a:endParaRPr lang="pl-PL" sz="1900" dirty="0">
              <a:solidFill>
                <a:schemeClr val="tx1"/>
              </a:solidFill>
            </a:endParaRP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3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pl-PL" sz="1200" dirty="0" smtClean="0">
                <a:solidFill>
                  <a:schemeClr val="tx1"/>
                </a:solidFill>
              </a:rPr>
              <a:t>Fundatorzy: </a:t>
            </a:r>
            <a:r>
              <a:rPr lang="pl-PL" dirty="0" smtClean="0">
                <a:solidFill>
                  <a:schemeClr val="tx1"/>
                </a:solidFill>
              </a:rPr>
              <a:t>Valentin i Zuzanna Wieczorek w 1887 r.</a:t>
            </a:r>
            <a:endParaRPr lang="pl-PL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427086"/>
            <a:ext cx="3571900" cy="379341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" name="Picture 2" descr="webQuest - kapliczki i krzyże 02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1766" y="1428736"/>
            <a:ext cx="3436447" cy="371477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med" advTm="8000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 build="p" animBg="1"/>
      <p:bldP spid="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sz="4000" dirty="0" smtClean="0">
                <a:solidFill>
                  <a:schemeClr val="tx1"/>
                </a:solidFill>
                <a:latin typeface="Algerian" pitchFamily="82" charset="0"/>
              </a:rPr>
              <a:t>KAMIENNY KRZYŻ </a:t>
            </a:r>
            <a:br>
              <a:rPr lang="pl-PL" sz="4000" dirty="0" smtClean="0">
                <a:solidFill>
                  <a:schemeClr val="tx1"/>
                </a:solidFill>
                <a:latin typeface="Algerian" pitchFamily="82" charset="0"/>
              </a:rPr>
            </a:br>
            <a:r>
              <a:rPr lang="pl-PL" sz="2700" dirty="0" smtClean="0">
                <a:solidFill>
                  <a:schemeClr val="tx1"/>
                </a:solidFill>
                <a:latin typeface="Algerian" pitchFamily="82" charset="0"/>
              </a:rPr>
              <a:t>z </a:t>
            </a:r>
            <a:r>
              <a:rPr lang="pl-PL" sz="2700" dirty="0" err="1" smtClean="0">
                <a:solidFill>
                  <a:schemeClr val="tx1"/>
                </a:solidFill>
                <a:latin typeface="Algerian" pitchFamily="82" charset="0"/>
              </a:rPr>
              <a:t>figurĄmi</a:t>
            </a:r>
            <a:r>
              <a:rPr lang="pl-PL" sz="2700" dirty="0" smtClean="0">
                <a:solidFill>
                  <a:schemeClr val="tx1"/>
                </a:solidFill>
                <a:latin typeface="Algerian" pitchFamily="82" charset="0"/>
              </a:rPr>
              <a:t>  Pana Jezusa , </a:t>
            </a:r>
            <a:br>
              <a:rPr lang="pl-PL" sz="2700" dirty="0" smtClean="0">
                <a:solidFill>
                  <a:schemeClr val="tx1"/>
                </a:solidFill>
                <a:latin typeface="Algerian" pitchFamily="82" charset="0"/>
              </a:rPr>
            </a:br>
            <a:r>
              <a:rPr lang="pl-PL" sz="2700" dirty="0" smtClean="0">
                <a:solidFill>
                  <a:schemeClr val="tx1"/>
                </a:solidFill>
                <a:latin typeface="Algerian" pitchFamily="82" charset="0"/>
              </a:rPr>
              <a:t>Św. Marii  Magdaleny i</a:t>
            </a:r>
            <a:r>
              <a:rPr lang="pl-PL" sz="2700" dirty="0" smtClean="0">
                <a:solidFill>
                  <a:schemeClr val="bg2">
                    <a:lumMod val="50000"/>
                  </a:schemeClr>
                </a:solidFill>
                <a:latin typeface="Algerian" pitchFamily="82" charset="0"/>
              </a:rPr>
              <a:t> </a:t>
            </a:r>
            <a:r>
              <a:rPr lang="pl-PL" sz="2700" dirty="0" err="1" smtClean="0">
                <a:solidFill>
                  <a:schemeClr val="bg2">
                    <a:lumMod val="50000"/>
                  </a:schemeClr>
                </a:solidFill>
                <a:latin typeface="Algerian" pitchFamily="82" charset="0"/>
              </a:rPr>
              <a:t>mAtki</a:t>
            </a:r>
            <a:r>
              <a:rPr lang="pl-PL" sz="2700" dirty="0" smtClean="0">
                <a:solidFill>
                  <a:schemeClr val="bg2">
                    <a:lumMod val="50000"/>
                  </a:schemeClr>
                </a:solidFill>
                <a:latin typeface="Algerian" pitchFamily="82" charset="0"/>
              </a:rPr>
              <a:t> Boskiej bolesnej</a:t>
            </a:r>
            <a:r>
              <a:rPr lang="pl-PL" sz="2700" dirty="0" smtClean="0">
                <a:solidFill>
                  <a:schemeClr val="tx1"/>
                </a:solidFill>
                <a:latin typeface="Algerian" pitchFamily="82" charset="0"/>
              </a:rPr>
              <a:t/>
            </a:r>
            <a:br>
              <a:rPr lang="pl-PL" sz="2700" dirty="0" smtClean="0">
                <a:solidFill>
                  <a:schemeClr val="tx1"/>
                </a:solidFill>
                <a:latin typeface="Algerian" pitchFamily="82" charset="0"/>
              </a:rPr>
            </a:br>
            <a:endParaRPr lang="pl-PL" sz="27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3643314"/>
            <a:ext cx="1233203" cy="2881316"/>
          </a:xfrm>
          <a:prstGeom prst="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2" name="Picture 2" descr="webQuest - kapliczki i krzyże1 00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8683" y="1428736"/>
            <a:ext cx="3608876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6" name="Prostokąt 5"/>
          <p:cNvSpPr/>
          <p:nvPr/>
        </p:nvSpPr>
        <p:spPr>
          <a:xfrm>
            <a:off x="214282" y="1571612"/>
            <a:ext cx="3714776" cy="4231928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pl-PL" sz="2400" dirty="0" smtClean="0"/>
              <a:t>Fundatorami krzyża są </a:t>
            </a:r>
            <a:r>
              <a:rPr lang="pl-PL" sz="2800" b="1" dirty="0" smtClean="0"/>
              <a:t>Piotr i Marianna </a:t>
            </a:r>
            <a:r>
              <a:rPr lang="pl-PL" sz="2800" b="1" dirty="0" err="1" smtClean="0"/>
              <a:t>Debudaj</a:t>
            </a:r>
            <a:r>
              <a:rPr lang="pl-PL" sz="2800" dirty="0" smtClean="0"/>
              <a:t>, </a:t>
            </a:r>
            <a:r>
              <a:rPr lang="pl-PL" sz="2400" dirty="0" smtClean="0"/>
              <a:t>a na postumencie widnieje data</a:t>
            </a:r>
            <a:r>
              <a:rPr lang="pl-PL" sz="3200" b="1" dirty="0" smtClean="0"/>
              <a:t> 1908 </a:t>
            </a:r>
            <a:r>
              <a:rPr lang="pl-PL" sz="2400" dirty="0" smtClean="0"/>
              <a:t>r.</a:t>
            </a:r>
          </a:p>
          <a:p>
            <a:endParaRPr lang="pl-PL" sz="500" dirty="0" smtClean="0"/>
          </a:p>
          <a:p>
            <a:r>
              <a:rPr lang="pl-PL" sz="2000" dirty="0" smtClean="0">
                <a:latin typeface="Monotype Corsiva" pitchFamily="66" charset="0"/>
              </a:rPr>
              <a:t>Obecnie krzyżem opiekują się </a:t>
            </a:r>
            <a:r>
              <a:rPr lang="pl-PL" sz="2400" dirty="0" smtClean="0">
                <a:latin typeface="Monotype Corsiva" pitchFamily="66" charset="0"/>
              </a:rPr>
              <a:t>państwo </a:t>
            </a:r>
            <a:r>
              <a:rPr lang="pl-PL" sz="2400" dirty="0" err="1" smtClean="0">
                <a:latin typeface="Monotype Corsiva" pitchFamily="66" charset="0"/>
              </a:rPr>
              <a:t>Świaczni</a:t>
            </a:r>
            <a:r>
              <a:rPr lang="pl-PL" sz="2400" dirty="0" smtClean="0">
                <a:latin typeface="Monotype Corsiva" pitchFamily="66" charset="0"/>
              </a:rPr>
              <a:t>. Natomiast</a:t>
            </a:r>
            <a:r>
              <a:rPr lang="pl-PL" sz="2000" dirty="0" smtClean="0">
                <a:latin typeface="Monotype Corsiva" pitchFamily="66" charset="0"/>
              </a:rPr>
              <a:t> </a:t>
            </a:r>
            <a:r>
              <a:rPr lang="pl-PL" sz="2400" dirty="0" smtClean="0">
                <a:latin typeface="Monotype Corsiva" pitchFamily="66" charset="0"/>
              </a:rPr>
              <a:t>państwo Gorol</a:t>
            </a:r>
            <a:r>
              <a:rPr lang="pl-PL" sz="2000" dirty="0" smtClean="0">
                <a:latin typeface="Monotype Corsiva" pitchFamily="66" charset="0"/>
              </a:rPr>
              <a:t>,  właściciele zajazdu kasztelańskiego,  zapraszają  na poczęstunek uczestników nabożeństw, które odbywają się przy krzyżu.</a:t>
            </a:r>
            <a:endParaRPr lang="pl-PL" sz="2000" dirty="0">
              <a:latin typeface="Monotype Corsiva" pitchFamily="66" charset="0"/>
            </a:endParaRPr>
          </a:p>
        </p:txBody>
      </p:sp>
    </p:spTree>
  </p:cSld>
  <p:clrMapOvr>
    <a:masterClrMapping/>
  </p:clrMapOvr>
  <p:transition advTm="8000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ymbol zastępczy zawartości 13"/>
          <p:cNvSpPr>
            <a:spLocks noGrp="1"/>
          </p:cNvSpPr>
          <p:nvPr>
            <p:ph sz="half" idx="1"/>
          </p:nvPr>
        </p:nvSpPr>
        <p:spPr>
          <a:xfrm>
            <a:off x="357158" y="1643050"/>
            <a:ext cx="4357718" cy="4668839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endParaRPr lang="pl-PL" dirty="0" smtClean="0"/>
          </a:p>
          <a:p>
            <a:pPr>
              <a:buNone/>
            </a:pPr>
            <a:endParaRPr lang="pl-PL" sz="2900" dirty="0" smtClean="0"/>
          </a:p>
          <a:p>
            <a:pPr>
              <a:buNone/>
            </a:pPr>
            <a:endParaRPr lang="pl-PL" sz="1500" dirty="0" smtClean="0"/>
          </a:p>
          <a:p>
            <a:pPr>
              <a:buFontTx/>
              <a:buChar char="-"/>
            </a:pPr>
            <a:r>
              <a:rPr lang="pl-PL" sz="2900" dirty="0" smtClean="0"/>
              <a:t>Kto jest fundatorem krzyża, który stoi przy skrzyżowaniu ul. Asnyka i ul. Długiej za drogą szybkiego ruchu?</a:t>
            </a:r>
          </a:p>
          <a:p>
            <a:pPr>
              <a:buFontTx/>
              <a:buChar char="-"/>
            </a:pPr>
            <a:r>
              <a:rPr lang="pl-PL" sz="2900" b="1" dirty="0" smtClean="0">
                <a:solidFill>
                  <a:schemeClr val="bg1"/>
                </a:solidFill>
              </a:rPr>
              <a:t>Mieszkańcy Woszczyc i Królówki.</a:t>
            </a:r>
          </a:p>
          <a:p>
            <a:pPr>
              <a:buFontTx/>
              <a:buChar char="-"/>
            </a:pPr>
            <a:r>
              <a:rPr lang="pl-PL" sz="2900" dirty="0" smtClean="0"/>
              <a:t>Kiedy krzyż został postawiony?</a:t>
            </a:r>
          </a:p>
          <a:p>
            <a:pPr>
              <a:buFontTx/>
              <a:buChar char="-"/>
            </a:pPr>
            <a:r>
              <a:rPr lang="pl-PL" sz="2900" b="1" dirty="0" smtClean="0">
                <a:solidFill>
                  <a:schemeClr val="bg1"/>
                </a:solidFill>
              </a:rPr>
              <a:t>14 kwietnia 2000 roku </a:t>
            </a:r>
          </a:p>
          <a:p>
            <a:pPr>
              <a:buNone/>
            </a:pPr>
            <a:r>
              <a:rPr lang="pl-PL" sz="2900" b="1" dirty="0" smtClean="0">
                <a:solidFill>
                  <a:schemeClr val="bg1"/>
                </a:solidFill>
              </a:rPr>
              <a:t>    na zakończenie Misji Św. </a:t>
            </a:r>
          </a:p>
          <a:p>
            <a:pPr>
              <a:buNone/>
            </a:pPr>
            <a:r>
              <a:rPr lang="pl-PL" sz="2900" b="1" dirty="0" smtClean="0">
                <a:solidFill>
                  <a:schemeClr val="bg1"/>
                </a:solidFill>
              </a:rPr>
              <a:t>    Mężczyźni przenieśli go na barkach </a:t>
            </a:r>
          </a:p>
          <a:p>
            <a:pPr>
              <a:buNone/>
            </a:pPr>
            <a:r>
              <a:rPr lang="pl-PL" sz="200" b="1" dirty="0" smtClean="0">
                <a:solidFill>
                  <a:schemeClr val="bg1"/>
                </a:solidFill>
              </a:rPr>
              <a:t/>
            </a:r>
            <a:br>
              <a:rPr lang="pl-PL" sz="200" b="1" dirty="0" smtClean="0">
                <a:solidFill>
                  <a:schemeClr val="bg1"/>
                </a:solidFill>
              </a:rPr>
            </a:br>
            <a:r>
              <a:rPr lang="pl-PL" sz="2900" b="1" dirty="0" smtClean="0">
                <a:solidFill>
                  <a:schemeClr val="bg1"/>
                </a:solidFill>
              </a:rPr>
              <a:t>z kościoła na wskazane miejsce.</a:t>
            </a:r>
          </a:p>
          <a:p>
            <a:pPr>
              <a:buFontTx/>
              <a:buChar char="-"/>
            </a:pPr>
            <a:r>
              <a:rPr lang="pl-PL" sz="2900" dirty="0" smtClean="0"/>
              <a:t>Kto poświęcił krzyż?</a:t>
            </a:r>
          </a:p>
          <a:p>
            <a:pPr>
              <a:buFontTx/>
              <a:buChar char="-"/>
            </a:pPr>
            <a:r>
              <a:rPr lang="pl-PL" sz="2900" b="1" dirty="0" smtClean="0">
                <a:solidFill>
                  <a:schemeClr val="bg1"/>
                </a:solidFill>
              </a:rPr>
              <a:t>Ówczesny proboszcz ks. Gotfryd Strzoda.</a:t>
            </a:r>
          </a:p>
          <a:p>
            <a:pPr>
              <a:buFontTx/>
              <a:buChar char="-"/>
            </a:pPr>
            <a:r>
              <a:rPr lang="pl-PL" sz="2900" dirty="0" smtClean="0"/>
              <a:t>Czy od tego czasu zmienił wygląd?</a:t>
            </a:r>
          </a:p>
          <a:p>
            <a:pPr>
              <a:buFontTx/>
              <a:buChar char="-"/>
            </a:pPr>
            <a:r>
              <a:rPr lang="pl-PL" sz="2900" b="1" dirty="0" smtClean="0">
                <a:solidFill>
                  <a:schemeClr val="bg1"/>
                </a:solidFill>
              </a:rPr>
              <a:t>Nie</a:t>
            </a:r>
          </a:p>
          <a:p>
            <a:pPr>
              <a:buFontTx/>
              <a:buChar char="-"/>
            </a:pPr>
            <a:r>
              <a:rPr lang="pl-PL" sz="2900" dirty="0" smtClean="0"/>
              <a:t>Kto obecnie dba o krzyż?</a:t>
            </a:r>
          </a:p>
          <a:p>
            <a:pPr>
              <a:buFontTx/>
              <a:buChar char="-"/>
            </a:pPr>
            <a:r>
              <a:rPr lang="pl-PL" sz="2900" b="1" dirty="0" smtClean="0">
                <a:solidFill>
                  <a:schemeClr val="bg1"/>
                </a:solidFill>
              </a:rPr>
              <a:t>Ja. </a:t>
            </a:r>
          </a:p>
          <a:p>
            <a:pPr>
              <a:buNone/>
            </a:pPr>
            <a:endParaRPr lang="pl-PL" sz="1600" dirty="0" smtClean="0"/>
          </a:p>
          <a:p>
            <a:pPr>
              <a:buNone/>
            </a:pPr>
            <a:endParaRPr lang="pl-PL" dirty="0"/>
          </a:p>
        </p:txBody>
      </p:sp>
      <p:pic>
        <p:nvPicPr>
          <p:cNvPr id="5" name="Picture 2" descr="webQuest - kapliczki i krzyże 03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970739" y="1481138"/>
            <a:ext cx="3393522" cy="452596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sz="4000" dirty="0" smtClean="0">
                <a:solidFill>
                  <a:schemeClr val="tx1"/>
                </a:solidFill>
                <a:latin typeface="Algerian" pitchFamily="82" charset="0"/>
              </a:rPr>
              <a:t/>
            </a:r>
            <a:br>
              <a:rPr lang="pl-PL" sz="4000" dirty="0" smtClean="0">
                <a:solidFill>
                  <a:schemeClr val="tx1"/>
                </a:solidFill>
                <a:latin typeface="Algerian" pitchFamily="82" charset="0"/>
              </a:rPr>
            </a:br>
            <a:r>
              <a:rPr lang="pl-PL" sz="4000" dirty="0" smtClean="0">
                <a:solidFill>
                  <a:schemeClr val="tx1"/>
                </a:solidFill>
                <a:latin typeface="Algerian" pitchFamily="82" charset="0"/>
              </a:rPr>
              <a:t>drewniany  </a:t>
            </a:r>
            <a:r>
              <a:rPr lang="pl-PL" sz="4000" dirty="0" err="1" smtClean="0">
                <a:solidFill>
                  <a:schemeClr val="tx1"/>
                </a:solidFill>
                <a:latin typeface="Algerian" pitchFamily="82" charset="0"/>
              </a:rPr>
              <a:t>KrzyŻ</a:t>
            </a:r>
            <a:r>
              <a:rPr lang="pl-PL" sz="4000" dirty="0" smtClean="0">
                <a:solidFill>
                  <a:schemeClr val="tx1"/>
                </a:solidFill>
                <a:latin typeface="Algerian" pitchFamily="82" charset="0"/>
              </a:rPr>
              <a:t>  z </a:t>
            </a:r>
            <a:r>
              <a:rPr lang="pl-PL" sz="4000" dirty="0" err="1" smtClean="0">
                <a:solidFill>
                  <a:schemeClr val="tx1"/>
                </a:solidFill>
                <a:latin typeface="Algerian" pitchFamily="82" charset="0"/>
              </a:rPr>
              <a:t>ChrystUsem</a:t>
            </a:r>
            <a:r>
              <a:rPr lang="pl-PL" sz="4000" dirty="0" smtClean="0">
                <a:solidFill>
                  <a:schemeClr val="tx1"/>
                </a:solidFill>
                <a:latin typeface="Algerian" pitchFamily="82" charset="0"/>
              </a:rPr>
              <a:t/>
            </a:r>
            <a:br>
              <a:rPr lang="pl-PL" sz="4000" dirty="0" smtClean="0">
                <a:solidFill>
                  <a:schemeClr val="tx1"/>
                </a:solidFill>
                <a:latin typeface="Algerian" pitchFamily="82" charset="0"/>
              </a:rPr>
            </a:br>
            <a:r>
              <a:rPr lang="pl-PL" sz="4000" dirty="0" smtClean="0">
                <a:solidFill>
                  <a:schemeClr val="tx1"/>
                </a:solidFill>
                <a:latin typeface="Algerian" pitchFamily="82" charset="0"/>
              </a:rPr>
              <a:t/>
            </a:r>
            <a:br>
              <a:rPr lang="pl-PL" sz="4000" dirty="0" smtClean="0">
                <a:solidFill>
                  <a:schemeClr val="tx1"/>
                </a:solidFill>
                <a:latin typeface="Algerian" pitchFamily="82" charset="0"/>
              </a:rPr>
            </a:br>
            <a:endParaRPr lang="pl-PL" dirty="0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428736"/>
            <a:ext cx="67627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Objaśnienie owalne 15"/>
          <p:cNvSpPr/>
          <p:nvPr/>
        </p:nvSpPr>
        <p:spPr>
          <a:xfrm>
            <a:off x="1000100" y="1071546"/>
            <a:ext cx="3857652" cy="1143008"/>
          </a:xfrm>
          <a:prstGeom prst="wedgeEllipseCallout">
            <a:avLst>
              <a:gd name="adj1" fmla="val -53812"/>
              <a:gd name="adj2" fmla="val 43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 smtClean="0">
                <a:solidFill>
                  <a:schemeClr val="bg1"/>
                </a:solidFill>
              </a:rPr>
              <a:t>Wywiad przeprowadzony </a:t>
            </a:r>
          </a:p>
          <a:p>
            <a:pPr algn="ctr"/>
            <a:r>
              <a:rPr lang="pl-PL" sz="1600" b="1" dirty="0" smtClean="0">
                <a:solidFill>
                  <a:schemeClr val="bg1"/>
                </a:solidFill>
              </a:rPr>
              <a:t>z mieszkańcem Woszczyc p. Konradem Leśnikiem.</a:t>
            </a:r>
            <a:endParaRPr lang="pl-PL" sz="1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Tm="12000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428596" y="1752601"/>
            <a:ext cx="8429684" cy="1829761"/>
          </a:xfrm>
        </p:spPr>
        <p:txBody>
          <a:bodyPr/>
          <a:lstStyle/>
          <a:p>
            <a:pPr algn="ctr"/>
            <a:r>
              <a:rPr lang="pl-PL" sz="4400" dirty="0" smtClean="0">
                <a:solidFill>
                  <a:srgbClr val="2AA830"/>
                </a:solidFill>
                <a:latin typeface="Algerian" pitchFamily="82" charset="0"/>
              </a:rPr>
              <a:t>Szlakiem </a:t>
            </a:r>
            <a:r>
              <a:rPr lang="pl-PL" dirty="0" smtClean="0">
                <a:solidFill>
                  <a:schemeClr val="tx1"/>
                </a:solidFill>
                <a:latin typeface="Algerian" pitchFamily="82" charset="0"/>
              </a:rPr>
              <a:t> </a:t>
            </a:r>
            <a:r>
              <a:rPr lang="pl-PL" sz="4000" dirty="0" smtClean="0">
                <a:solidFill>
                  <a:schemeClr val="tx1"/>
                </a:solidFill>
                <a:latin typeface="Algerian" pitchFamily="82" charset="0"/>
              </a:rPr>
              <a:t>kapliczek</a:t>
            </a:r>
            <a:r>
              <a:rPr lang="pl-PL" dirty="0" smtClean="0">
                <a:solidFill>
                  <a:schemeClr val="tx1"/>
                </a:solidFill>
                <a:latin typeface="Algerian" pitchFamily="82" charset="0"/>
              </a:rPr>
              <a:t> </a:t>
            </a:r>
            <a:r>
              <a:rPr lang="pl-PL" sz="3100" dirty="0" smtClean="0">
                <a:solidFill>
                  <a:schemeClr val="tx1"/>
                </a:solidFill>
                <a:latin typeface="Algerian" pitchFamily="82" charset="0"/>
              </a:rPr>
              <a:t>i </a:t>
            </a:r>
            <a:r>
              <a:rPr lang="pl-PL" sz="4000" dirty="0" err="1" smtClean="0">
                <a:solidFill>
                  <a:schemeClr val="tx1"/>
                </a:solidFill>
                <a:latin typeface="Algerian" pitchFamily="82" charset="0"/>
              </a:rPr>
              <a:t>krzyŻy</a:t>
            </a:r>
            <a:r>
              <a:rPr lang="pl-PL" sz="3100" dirty="0" smtClean="0">
                <a:solidFill>
                  <a:schemeClr val="tx1"/>
                </a:solidFill>
                <a:latin typeface="Algerian" pitchFamily="82" charset="0"/>
              </a:rPr>
              <a:t> </a:t>
            </a:r>
            <a:r>
              <a:rPr lang="pl-PL" sz="3600" dirty="0" smtClean="0">
                <a:solidFill>
                  <a:srgbClr val="2AA830"/>
                </a:solidFill>
                <a:latin typeface="Algerian" pitchFamily="82" charset="0"/>
              </a:rPr>
              <a:t>w</a:t>
            </a:r>
            <a:r>
              <a:rPr lang="pl-PL" dirty="0" smtClean="0">
                <a:solidFill>
                  <a:srgbClr val="2AA830"/>
                </a:solidFill>
                <a:latin typeface="Algerian" pitchFamily="82" charset="0"/>
              </a:rPr>
              <a:t>  Królówce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785786" y="3786190"/>
            <a:ext cx="7700962" cy="1000132"/>
          </a:xfrm>
        </p:spPr>
        <p:txBody>
          <a:bodyPr>
            <a:normAutofit/>
          </a:bodyPr>
          <a:lstStyle/>
          <a:p>
            <a:pPr algn="l"/>
            <a:endParaRPr lang="pl-PL" sz="800" dirty="0" smtClean="0">
              <a:latin typeface="Monotype Corsiva" pitchFamily="66" charset="0"/>
            </a:endParaRPr>
          </a:p>
          <a:p>
            <a:pPr algn="l"/>
            <a:r>
              <a:rPr lang="pl-PL" dirty="0" smtClean="0">
                <a:latin typeface="Monotype Corsiva" pitchFamily="66" charset="0"/>
              </a:rPr>
              <a:t>	  </a:t>
            </a:r>
            <a:r>
              <a:rPr lang="pl-PL" sz="3200" b="1" dirty="0" smtClean="0">
                <a:solidFill>
                  <a:schemeClr val="tx1"/>
                </a:solidFill>
                <a:latin typeface="Monotype Corsiva" pitchFamily="66" charset="0"/>
              </a:rPr>
              <a:t>To ja Wojtek , wasz dzielny fotograf!</a:t>
            </a:r>
            <a:endParaRPr lang="pl-PL" sz="32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929066"/>
            <a:ext cx="10382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Ryszard_Rynkowski_-_SzczÄ™Ĺ›liwej_drogi_juĹĽ_czas_Karaoke_Instrumental_PodkĹ‚ad_pobrano_z_ulub_p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492919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5000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27168E-6 L 1.04201 0.0087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1" y="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6" showWhenStopped="0">
                <p:cTn id="3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2" y="357166"/>
            <a:ext cx="1600201" cy="4225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sz="4400" dirty="0" smtClean="0">
                <a:solidFill>
                  <a:schemeClr val="tx1"/>
                </a:solidFill>
                <a:latin typeface="Algerian" pitchFamily="82" charset="0"/>
              </a:rPr>
              <a:t>murowana  kaplica </a:t>
            </a:r>
            <a:br>
              <a:rPr lang="pl-PL" sz="4400" dirty="0" smtClean="0">
                <a:solidFill>
                  <a:schemeClr val="tx1"/>
                </a:solidFill>
                <a:latin typeface="Algerian" pitchFamily="82" charset="0"/>
              </a:rPr>
            </a:br>
            <a:endParaRPr lang="pl-PL" dirty="0"/>
          </a:p>
        </p:txBody>
      </p:sp>
      <p:pic>
        <p:nvPicPr>
          <p:cNvPr id="4098" name="Picture 2" descr="webQuest - kapliczki i krzyże 04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214422"/>
            <a:ext cx="3716072" cy="42148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5072074"/>
            <a:ext cx="9144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pole tekstowe 8"/>
          <p:cNvSpPr txBox="1"/>
          <p:nvPr/>
        </p:nvSpPr>
        <p:spPr>
          <a:xfrm>
            <a:off x="285720" y="1071546"/>
            <a:ext cx="5214974" cy="4031873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outerShdw blurRad="50800" dist="381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5"/>
          </a:lnRef>
          <a:fillRef idx="1001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l-PL" sz="2000" dirty="0" smtClean="0"/>
              <a:t>Kapliczka została przeniesiona               z Zawiści, gdyż teren na którym uprzednio stała zakupiła Żydówka. Państwo </a:t>
            </a:r>
            <a:r>
              <a:rPr lang="pl-PL" sz="2000" b="1" dirty="0" smtClean="0"/>
              <a:t>Walenty i Karolina </a:t>
            </a:r>
            <a:r>
              <a:rPr lang="pl-PL" sz="2000" b="1" dirty="0" err="1" smtClean="0"/>
              <a:t>Ćmiel</a:t>
            </a:r>
            <a:r>
              <a:rPr lang="pl-PL" sz="2000" b="1" dirty="0" smtClean="0"/>
              <a:t> </a:t>
            </a:r>
          </a:p>
          <a:p>
            <a:r>
              <a:rPr lang="pl-PL" sz="2000" dirty="0" smtClean="0"/>
              <a:t>z Królówki w </a:t>
            </a:r>
            <a:r>
              <a:rPr lang="pl-PL" sz="2000" b="1" dirty="0" smtClean="0"/>
              <a:t>1913</a:t>
            </a:r>
            <a:r>
              <a:rPr lang="pl-PL" sz="2000" dirty="0" smtClean="0"/>
              <a:t> r. rozebrali ją        </a:t>
            </a:r>
            <a:br>
              <a:rPr lang="pl-PL" sz="2000" dirty="0" smtClean="0"/>
            </a:br>
            <a:r>
              <a:rPr lang="pl-PL" sz="2000" dirty="0" smtClean="0"/>
              <a:t>i na nowo zbudowali na swojej posesji.</a:t>
            </a:r>
          </a:p>
          <a:p>
            <a:endParaRPr lang="pl-PL" sz="800" dirty="0" smtClean="0"/>
          </a:p>
          <a:p>
            <a:r>
              <a:rPr lang="pl-PL" sz="2000" dirty="0" smtClean="0"/>
              <a:t>W </a:t>
            </a:r>
            <a:r>
              <a:rPr lang="pl-PL" sz="2000" dirty="0" err="1" smtClean="0"/>
              <a:t>Niebowstąpienie</a:t>
            </a:r>
            <a:r>
              <a:rPr lang="pl-PL" sz="2000" dirty="0" smtClean="0"/>
              <a:t> Pana Jezusa</a:t>
            </a:r>
          </a:p>
          <a:p>
            <a:r>
              <a:rPr lang="pl-PL" sz="2000" dirty="0" smtClean="0"/>
              <a:t>przy kapliczce obchodzony jest odpust.</a:t>
            </a:r>
          </a:p>
          <a:p>
            <a:endParaRPr lang="pl-PL" sz="800" dirty="0" smtClean="0"/>
          </a:p>
          <a:p>
            <a:r>
              <a:rPr lang="pl-PL" sz="2000" dirty="0" smtClean="0"/>
              <a:t>Nad wejściem do kapliczki znajduje się drewniany krzyż z figurką </a:t>
            </a:r>
            <a:r>
              <a:rPr lang="pl-PL" dirty="0" smtClean="0"/>
              <a:t>ukrzyżowanego</a:t>
            </a:r>
            <a:r>
              <a:rPr lang="pl-PL" sz="2000" dirty="0" smtClean="0"/>
              <a:t> Jezusa, a szczyt uwieńczony jest kopułą z metalowym krzyżem.</a:t>
            </a:r>
            <a:endParaRPr lang="pl-PL" sz="2000" dirty="0"/>
          </a:p>
        </p:txBody>
      </p:sp>
    </p:spTree>
  </p:cSld>
  <p:clrMapOvr>
    <a:masterClrMapping/>
  </p:clrMapOvr>
  <p:transition spd="med" advTm="15000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16000"/>
                                  </p:stCondLst>
                                  <p:childTnLst>
                                    <p:animMotion origin="layout" path="M 1.38778E-17 -1.11111E-6 L 0.85972 0.27894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zawartości 3" descr="C:\Documents and Settings\Administrator\Moje dokumenty\Moje obrazy\webQuest - kapliczki i krzyże\webQuest - kapliczki i krzyże 058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714488"/>
            <a:ext cx="4429156" cy="38576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sz="4000" dirty="0" err="1" smtClean="0">
                <a:solidFill>
                  <a:schemeClr val="tx1"/>
                </a:solidFill>
                <a:latin typeface="Algerian" pitchFamily="82" charset="0"/>
              </a:rPr>
              <a:t>WnĘtrze</a:t>
            </a:r>
            <a:r>
              <a:rPr lang="pl-PL" sz="4000" dirty="0" smtClean="0">
                <a:solidFill>
                  <a:schemeClr val="tx1"/>
                </a:solidFill>
                <a:latin typeface="Algerian" pitchFamily="82" charset="0"/>
              </a:rPr>
              <a:t>  murowanej  kapliczki</a:t>
            </a:r>
            <a:br>
              <a:rPr lang="pl-PL" sz="4000" dirty="0" smtClean="0">
                <a:solidFill>
                  <a:schemeClr val="tx1"/>
                </a:solidFill>
                <a:latin typeface="Algerian" pitchFamily="82" charset="0"/>
              </a:rPr>
            </a:br>
            <a:endParaRPr lang="pl-PL" sz="4000" dirty="0"/>
          </a:p>
        </p:txBody>
      </p:sp>
      <p:sp>
        <p:nvSpPr>
          <p:cNvPr id="5" name="pole tekstowe 4"/>
          <p:cNvSpPr txBox="1"/>
          <p:nvPr/>
        </p:nvSpPr>
        <p:spPr>
          <a:xfrm>
            <a:off x="5000628" y="1214422"/>
            <a:ext cx="3857652" cy="5416868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  <a:outerShdw blurRad="63500" dist="38100" dir="5400000" rotWithShape="0">
              <a:srgbClr val="000000">
                <a:alpha val="4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l-PL" sz="2000" dirty="0" smtClean="0">
                <a:solidFill>
                  <a:schemeClr val="tx1"/>
                </a:solidFill>
              </a:rPr>
              <a:t>W kapliczce znajduje się obraz Matki Boskiej Dobrej Rady i dwie figurki przedstawiające Matkę Boską i Jezusa. </a:t>
            </a:r>
          </a:p>
          <a:p>
            <a:endParaRPr lang="pl-PL" sz="800" dirty="0" smtClean="0">
              <a:solidFill>
                <a:schemeClr val="tx1"/>
              </a:solidFill>
            </a:endParaRPr>
          </a:p>
          <a:p>
            <a:r>
              <a:rPr lang="pl-PL" sz="2400" dirty="0" smtClean="0">
                <a:solidFill>
                  <a:schemeClr val="tx1"/>
                </a:solidFill>
                <a:latin typeface="Monotype Corsiva" pitchFamily="66" charset="0"/>
              </a:rPr>
              <a:t>Obecni, już czwarci właściciele                </a:t>
            </a:r>
            <a:r>
              <a:rPr lang="pl-PL" sz="2000" dirty="0" smtClean="0">
                <a:solidFill>
                  <a:schemeClr val="tx1"/>
                </a:solidFill>
                <a:latin typeface="Monotype Corsiva" pitchFamily="66" charset="0"/>
              </a:rPr>
              <a:t>( W. i P. </a:t>
            </a:r>
            <a:r>
              <a:rPr lang="pl-PL" sz="2000" dirty="0" err="1" smtClean="0">
                <a:solidFill>
                  <a:schemeClr val="tx1"/>
                </a:solidFill>
                <a:latin typeface="Monotype Corsiva" pitchFamily="66" charset="0"/>
              </a:rPr>
              <a:t>Ćmiel</a:t>
            </a:r>
            <a:r>
              <a:rPr lang="pl-PL" sz="2000" dirty="0" smtClean="0">
                <a:solidFill>
                  <a:schemeClr val="tx1"/>
                </a:solidFill>
                <a:latin typeface="Monotype Corsiva" pitchFamily="66" charset="0"/>
              </a:rPr>
              <a:t>, P. i H. Sznapka,   </a:t>
            </a:r>
            <a:r>
              <a:rPr lang="pl-PL" sz="2000" dirty="0" err="1" smtClean="0">
                <a:solidFill>
                  <a:schemeClr val="tx1"/>
                </a:solidFill>
                <a:latin typeface="Monotype Corsiva" pitchFamily="66" charset="0"/>
              </a:rPr>
              <a:t>J.i</a:t>
            </a:r>
            <a:r>
              <a:rPr lang="pl-PL" sz="2000" dirty="0" smtClean="0">
                <a:solidFill>
                  <a:schemeClr val="tx1"/>
                </a:solidFill>
                <a:latin typeface="Monotype Corsiva" pitchFamily="66" charset="0"/>
              </a:rPr>
              <a:t> M.  Sznapka )  </a:t>
            </a:r>
            <a:r>
              <a:rPr lang="pl-PL" sz="2600" dirty="0" smtClean="0">
                <a:solidFill>
                  <a:schemeClr val="tx1"/>
                </a:solidFill>
                <a:latin typeface="Monotype Corsiva" pitchFamily="66" charset="0"/>
              </a:rPr>
              <a:t>państwo Urszula </a:t>
            </a:r>
          </a:p>
          <a:p>
            <a:r>
              <a:rPr lang="pl-PL" sz="2600" dirty="0" smtClean="0">
                <a:solidFill>
                  <a:schemeClr val="tx1"/>
                </a:solidFill>
                <a:latin typeface="Monotype Corsiva" pitchFamily="66" charset="0"/>
              </a:rPr>
              <a:t>i Stefan Sznapka  </a:t>
            </a:r>
            <a:r>
              <a:rPr lang="pl-PL" sz="2400" dirty="0" smtClean="0">
                <a:solidFill>
                  <a:schemeClr val="tx1"/>
                </a:solidFill>
                <a:latin typeface="Monotype Corsiva" pitchFamily="66" charset="0"/>
              </a:rPr>
              <a:t>w 1999 r. dokonali jej kapitalnego remontu. Oni też uruchamiają dzwon w dzień odpustu oraz gdy umrze mieszkaniec Królówki </a:t>
            </a:r>
            <a:r>
              <a:rPr lang="pl-PL" dirty="0" smtClean="0">
                <a:solidFill>
                  <a:schemeClr val="tx1"/>
                </a:solidFill>
                <a:latin typeface="Monotype Corsiva" pitchFamily="66" charset="0"/>
              </a:rPr>
              <a:t>( zawsze o godz. 9.00 i 15.00 ).</a:t>
            </a:r>
          </a:p>
          <a:p>
            <a:endParaRPr lang="pl-PL" sz="800" dirty="0" smtClean="0"/>
          </a:p>
          <a:p>
            <a:endParaRPr lang="pl-PL" sz="800" dirty="0" smtClean="0"/>
          </a:p>
          <a:p>
            <a:endParaRPr lang="pl-PL" sz="800" dirty="0"/>
          </a:p>
        </p:txBody>
      </p:sp>
    </p:spTree>
  </p:cSld>
  <p:clrMapOvr>
    <a:masterClrMapping/>
  </p:clrMapOvr>
  <p:transition spd="med" advTm="12000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857232"/>
            <a:ext cx="1600201" cy="4225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sz="4000" dirty="0" smtClean="0">
                <a:solidFill>
                  <a:schemeClr val="tx1"/>
                </a:solidFill>
                <a:latin typeface="Algerian" pitchFamily="82" charset="0"/>
              </a:rPr>
              <a:t>murowana  kaplica</a:t>
            </a:r>
            <a:br>
              <a:rPr lang="pl-PL" sz="4000" dirty="0" smtClean="0">
                <a:solidFill>
                  <a:schemeClr val="tx1"/>
                </a:solidFill>
                <a:latin typeface="Algerian" pitchFamily="82" charset="0"/>
              </a:rPr>
            </a:br>
            <a:r>
              <a:rPr lang="pl-PL" sz="3600" dirty="0" smtClean="0">
                <a:solidFill>
                  <a:schemeClr val="tx1"/>
                </a:solidFill>
                <a:latin typeface="Algerian" pitchFamily="82" charset="0"/>
              </a:rPr>
              <a:t>pod wezwaniem </a:t>
            </a:r>
            <a:r>
              <a:rPr lang="pl-PL" sz="4000" dirty="0" smtClean="0">
                <a:solidFill>
                  <a:schemeClr val="tx1"/>
                </a:solidFill>
                <a:latin typeface="Algerian" pitchFamily="82" charset="0"/>
              </a:rPr>
              <a:t>św. Anny</a:t>
            </a:r>
            <a:endParaRPr lang="pl-PL" dirty="0"/>
          </a:p>
        </p:txBody>
      </p:sp>
      <p:pic>
        <p:nvPicPr>
          <p:cNvPr id="6146" name="Picture 2" descr="webQuest - kapliczki i krzyże 05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97082" y="1714488"/>
            <a:ext cx="3707608" cy="494347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" name="pole tekstowe 7"/>
          <p:cNvSpPr txBox="1"/>
          <p:nvPr/>
        </p:nvSpPr>
        <p:spPr>
          <a:xfrm>
            <a:off x="285720" y="1643051"/>
            <a:ext cx="4857784" cy="4108817"/>
          </a:xfrm>
          <a:prstGeom prst="rect">
            <a:avLst/>
          </a:prstGeom>
        </p:spPr>
        <p:style>
          <a:lnRef idx="2">
            <a:schemeClr val="accent5"/>
          </a:lnRef>
          <a:fillRef idx="100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l-PL" sz="2000" dirty="0" smtClean="0"/>
              <a:t>Kapliczka wymurowana była      </a:t>
            </a:r>
          </a:p>
          <a:p>
            <a:r>
              <a:rPr lang="pl-PL" sz="2000" dirty="0" smtClean="0"/>
              <a:t>w posiadłości p. </a:t>
            </a:r>
            <a:r>
              <a:rPr lang="pl-PL" sz="2000" b="1" dirty="0" smtClean="0"/>
              <a:t>Ludwika </a:t>
            </a:r>
            <a:r>
              <a:rPr lang="pl-PL" sz="2000" b="1" dirty="0" err="1" smtClean="0"/>
              <a:t>Ćmiela</a:t>
            </a:r>
            <a:r>
              <a:rPr lang="pl-PL" sz="2000" b="1" dirty="0" smtClean="0"/>
              <a:t> </a:t>
            </a:r>
          </a:p>
          <a:p>
            <a:r>
              <a:rPr lang="pl-PL" sz="1400" b="1" dirty="0" smtClean="0"/>
              <a:t>(</a:t>
            </a:r>
            <a:r>
              <a:rPr lang="pl-PL" sz="2000" b="1" dirty="0" smtClean="0"/>
              <a:t> </a:t>
            </a:r>
            <a:r>
              <a:rPr lang="pl-PL" sz="1600" dirty="0" smtClean="0"/>
              <a:t>później Heleny </a:t>
            </a:r>
            <a:r>
              <a:rPr lang="pl-PL" sz="1600" dirty="0" err="1" smtClean="0"/>
              <a:t>Ćmiel</a:t>
            </a:r>
            <a:r>
              <a:rPr lang="pl-PL" sz="1600" dirty="0" smtClean="0"/>
              <a:t> ) </a:t>
            </a:r>
            <a:r>
              <a:rPr lang="pl-PL" sz="2000" b="1" dirty="0" smtClean="0"/>
              <a:t>w 1890 r. </a:t>
            </a:r>
            <a:r>
              <a:rPr lang="pl-PL" sz="2000" dirty="0" smtClean="0"/>
              <a:t>Fundatorem był p. </a:t>
            </a:r>
            <a:r>
              <a:rPr lang="pl-PL" sz="2000" b="1" dirty="0" smtClean="0"/>
              <a:t>Paweł </a:t>
            </a:r>
            <a:r>
              <a:rPr lang="pl-PL" sz="2000" b="1" dirty="0" err="1" smtClean="0"/>
              <a:t>Ćmiel</a:t>
            </a:r>
            <a:r>
              <a:rPr lang="pl-PL" sz="2000" dirty="0" smtClean="0"/>
              <a:t>.</a:t>
            </a:r>
          </a:p>
          <a:p>
            <a:r>
              <a:rPr lang="pl-PL" sz="2000" dirty="0" smtClean="0"/>
              <a:t>Nie ma ona dzwonu, a uwieńczona jest metalowym krzyżem.</a:t>
            </a:r>
            <a:endParaRPr lang="pl-PL" sz="900" b="1" dirty="0" smtClean="0"/>
          </a:p>
          <a:p>
            <a:r>
              <a:rPr lang="pl-PL" sz="2200" dirty="0" smtClean="0">
                <a:latin typeface="Monotype Corsiva" pitchFamily="66" charset="0"/>
              </a:rPr>
              <a:t>Pod koniec XX wieku kapliczkę odnowiła mieszkanka Królówki </a:t>
            </a:r>
            <a:r>
              <a:rPr lang="pl-PL" sz="2200" b="1" dirty="0" smtClean="0">
                <a:latin typeface="Monotype Corsiva" pitchFamily="66" charset="0"/>
              </a:rPr>
              <a:t>p. Helena </a:t>
            </a:r>
            <a:r>
              <a:rPr lang="pl-PL" sz="2200" b="1" dirty="0" err="1" smtClean="0">
                <a:latin typeface="Monotype Corsiva" pitchFamily="66" charset="0"/>
              </a:rPr>
              <a:t>Sier</a:t>
            </a:r>
            <a:r>
              <a:rPr lang="pl-PL" sz="2200" b="1" dirty="0" smtClean="0">
                <a:latin typeface="Monotype Corsiva" pitchFamily="66" charset="0"/>
              </a:rPr>
              <a:t>. </a:t>
            </a:r>
            <a:r>
              <a:rPr lang="pl-PL" sz="2200" dirty="0" smtClean="0">
                <a:latin typeface="Monotype Corsiva" pitchFamily="66" charset="0"/>
              </a:rPr>
              <a:t>Niestety </a:t>
            </a:r>
            <a:endParaRPr lang="pl-PL" sz="2200" b="1" dirty="0" smtClean="0">
              <a:latin typeface="Monotype Corsiva" pitchFamily="66" charset="0"/>
            </a:endParaRPr>
          </a:p>
          <a:p>
            <a:r>
              <a:rPr lang="pl-PL" sz="2200" dirty="0" smtClean="0">
                <a:latin typeface="Monotype Corsiva" pitchFamily="66" charset="0"/>
              </a:rPr>
              <a:t>jej położenie </a:t>
            </a:r>
            <a:r>
              <a:rPr lang="pl-PL" sz="2000" dirty="0" smtClean="0">
                <a:latin typeface="Monotype Corsiva" pitchFamily="66" charset="0"/>
              </a:rPr>
              <a:t>( bisko drogi ) </a:t>
            </a:r>
            <a:r>
              <a:rPr lang="pl-PL" sz="2200" dirty="0" smtClean="0">
                <a:latin typeface="Monotype Corsiva" pitchFamily="66" charset="0"/>
              </a:rPr>
              <a:t>powoduje, że często </a:t>
            </a:r>
          </a:p>
          <a:p>
            <a:r>
              <a:rPr lang="pl-PL" sz="2200" dirty="0" smtClean="0">
                <a:latin typeface="Monotype Corsiva" pitchFamily="66" charset="0"/>
              </a:rPr>
              <a:t>z przyczyn drogowych ulega uszkodzeniu. Obecnie nie ma właściciela. </a:t>
            </a:r>
          </a:p>
          <a:p>
            <a:endParaRPr lang="pl-PL" sz="2200" dirty="0" smtClean="0">
              <a:latin typeface="Monotype Corsiva" pitchFamily="66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5143512"/>
            <a:ext cx="904875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Ryszard_Rynkowski_-_SzczÄ™Ĺ›liwej_drogi_juĹĽ_czas_Karaoke_Instrumental_PodkĹ‚ad_pobrano_z_ulub_p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571472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15000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1.0099 0.28379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5" y="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3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6" showWhenStopped="0">
                <p:cTn id="3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3" grpId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wój pionowy 3"/>
          <p:cNvSpPr/>
          <p:nvPr/>
        </p:nvSpPr>
        <p:spPr>
          <a:xfrm>
            <a:off x="285720" y="285728"/>
            <a:ext cx="8643998" cy="5500726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pole tekstowe 4"/>
          <p:cNvSpPr txBox="1"/>
          <p:nvPr/>
        </p:nvSpPr>
        <p:spPr>
          <a:xfrm>
            <a:off x="1071538" y="1071546"/>
            <a:ext cx="7072362" cy="4770537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just"/>
            <a:r>
              <a:rPr lang="pl-PL" dirty="0" smtClean="0"/>
              <a:t>	</a:t>
            </a:r>
            <a:r>
              <a:rPr lang="pl-PL" sz="2000" dirty="0" smtClean="0"/>
              <a:t>Z tła piękna przyrody na naszym terenie </a:t>
            </a:r>
            <a:br>
              <a:rPr lang="pl-PL" sz="2000" dirty="0" smtClean="0"/>
            </a:br>
            <a:r>
              <a:rPr lang="pl-PL" sz="2000" dirty="0" smtClean="0"/>
              <a:t>– Woszczyc i Królówki wyłaniają się </a:t>
            </a:r>
            <a:r>
              <a:rPr lang="pl-PL" sz="2800" dirty="0" smtClean="0">
                <a:latin typeface="Monotype Corsiva" pitchFamily="66" charset="0"/>
              </a:rPr>
              <a:t>„ pomniki stworzone przez naszych przodków”</a:t>
            </a:r>
            <a:r>
              <a:rPr lang="pl-PL" sz="2000" dirty="0" smtClean="0"/>
              <a:t> – </a:t>
            </a:r>
            <a:r>
              <a:rPr lang="pl-PL" sz="2000" b="1" dirty="0" smtClean="0"/>
              <a:t>krzyże </a:t>
            </a:r>
          </a:p>
          <a:p>
            <a:pPr algn="just"/>
            <a:r>
              <a:rPr lang="pl-PL" sz="2000" dirty="0" smtClean="0"/>
              <a:t>i </a:t>
            </a:r>
            <a:r>
              <a:rPr lang="pl-PL" sz="2000" b="1" dirty="0" smtClean="0"/>
              <a:t>kapliczki</a:t>
            </a:r>
            <a:r>
              <a:rPr lang="pl-PL" sz="2000" dirty="0" smtClean="0"/>
              <a:t>.</a:t>
            </a:r>
          </a:p>
          <a:p>
            <a:pPr algn="just"/>
            <a:r>
              <a:rPr lang="pl-PL" sz="2000" dirty="0" smtClean="0"/>
              <a:t>	Jest ich wiele. Widnieją najczęściej                    na rozdrożach dróg i w posesjach prywatnych. Kolejne pokolenia dbają, by były restaurowane, a u ich podnóża stały kwiaty i rosły krzewy. Mieszkańcy szczycą się nimi, jest to nieodłączna część naszej kultury, wiary      i tradycji. </a:t>
            </a:r>
          </a:p>
          <a:p>
            <a:pPr algn="just"/>
            <a:r>
              <a:rPr lang="pl-PL" sz="2000" dirty="0" smtClean="0"/>
              <a:t>	Kiedy zastanawialiśmy się nad tematem, matka jednego z uczniów przygotowujących </a:t>
            </a:r>
            <a:r>
              <a:rPr lang="pl-PL" sz="2000" dirty="0" err="1" smtClean="0"/>
              <a:t>webquest</a:t>
            </a:r>
            <a:r>
              <a:rPr lang="pl-PL" sz="2000" dirty="0" smtClean="0"/>
              <a:t>, bez zastanowienia stwierdziła: </a:t>
            </a:r>
            <a:r>
              <a:rPr lang="pl-PL" sz="2400" dirty="0" smtClean="0">
                <a:latin typeface="Monotype Corsiva" pitchFamily="66" charset="0"/>
              </a:rPr>
              <a:t>„ pokażcie krzyże i kapliczki </a:t>
            </a:r>
            <a:br>
              <a:rPr lang="pl-PL" sz="2400" dirty="0" smtClean="0">
                <a:latin typeface="Monotype Corsiva" pitchFamily="66" charset="0"/>
              </a:rPr>
            </a:br>
            <a:r>
              <a:rPr lang="pl-PL" sz="2400" dirty="0" smtClean="0">
                <a:latin typeface="Monotype Corsiva" pitchFamily="66" charset="0"/>
              </a:rPr>
              <a:t>– one są dla nas ważne”.</a:t>
            </a:r>
            <a:endParaRPr lang="pl-PL" sz="2400" dirty="0">
              <a:latin typeface="Monotype Corsiva" pitchFamily="66" charset="0"/>
            </a:endParaRPr>
          </a:p>
        </p:txBody>
      </p:sp>
      <p:pic>
        <p:nvPicPr>
          <p:cNvPr id="6" name="Ryszard_Rynkowski_-_SzczÄ™Ĺ›liwej_drogi_juĹĽ_czas_Karaoke_Instrumental_PodkĹ‚ad_pobrano_z_ulub_p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57158" y="535782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20000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6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pl-PL" sz="3600" dirty="0" smtClean="0">
                <a:solidFill>
                  <a:schemeClr val="tx1"/>
                </a:solidFill>
                <a:latin typeface="Algerian" pitchFamily="82" charset="0"/>
              </a:rPr>
              <a:t/>
            </a:r>
            <a:br>
              <a:rPr lang="pl-PL" sz="3600" dirty="0" smtClean="0">
                <a:solidFill>
                  <a:schemeClr val="tx1"/>
                </a:solidFill>
                <a:latin typeface="Algerian" pitchFamily="82" charset="0"/>
              </a:rPr>
            </a:br>
            <a:r>
              <a:rPr lang="pl-PL" sz="3600" dirty="0" smtClean="0">
                <a:solidFill>
                  <a:schemeClr val="tx1"/>
                </a:solidFill>
                <a:latin typeface="Algerian" pitchFamily="82" charset="0"/>
              </a:rPr>
              <a:t/>
            </a:r>
            <a:br>
              <a:rPr lang="pl-PL" sz="3600" dirty="0" smtClean="0">
                <a:solidFill>
                  <a:schemeClr val="tx1"/>
                </a:solidFill>
                <a:latin typeface="Algerian" pitchFamily="82" charset="0"/>
              </a:rPr>
            </a:br>
            <a:r>
              <a:rPr lang="pl-PL" sz="3600" dirty="0" smtClean="0">
                <a:solidFill>
                  <a:schemeClr val="tx1"/>
                </a:solidFill>
                <a:latin typeface="Algerian" pitchFamily="82" charset="0"/>
              </a:rPr>
              <a:t> Drewniana </a:t>
            </a:r>
            <a:r>
              <a:rPr lang="pl-PL" sz="4400" dirty="0" smtClean="0">
                <a:solidFill>
                  <a:schemeClr val="tx1"/>
                </a:solidFill>
                <a:latin typeface="Algerian" pitchFamily="82" charset="0"/>
              </a:rPr>
              <a:t> </a:t>
            </a:r>
            <a:r>
              <a:rPr lang="pl-PL" dirty="0" smtClean="0">
                <a:solidFill>
                  <a:schemeClr val="accent6">
                    <a:lumMod val="75000"/>
                  </a:schemeClr>
                </a:solidFill>
                <a:latin typeface="Algerian" pitchFamily="82" charset="0"/>
              </a:rPr>
              <a:t>Kapliczka</a:t>
            </a:r>
            <a:r>
              <a:rPr lang="pl-PL" sz="3600" dirty="0" smtClean="0">
                <a:solidFill>
                  <a:schemeClr val="tx1"/>
                </a:solidFill>
                <a:latin typeface="Algerian" pitchFamily="82" charset="0"/>
              </a:rPr>
              <a:t> </a:t>
            </a:r>
            <a:br>
              <a:rPr lang="pl-PL" sz="3600" dirty="0" smtClean="0">
                <a:solidFill>
                  <a:schemeClr val="tx1"/>
                </a:solidFill>
                <a:latin typeface="Algerian" pitchFamily="82" charset="0"/>
              </a:rPr>
            </a:br>
            <a:r>
              <a:rPr lang="pl-PL" sz="3600" dirty="0" smtClean="0">
                <a:solidFill>
                  <a:schemeClr val="tx1"/>
                </a:solidFill>
                <a:latin typeface="Algerian" pitchFamily="82" charset="0"/>
              </a:rPr>
              <a:t>TZW. „ OBROZEK” </a:t>
            </a:r>
            <a:r>
              <a:rPr lang="pl-PL" sz="4400" dirty="0" smtClean="0">
                <a:solidFill>
                  <a:srgbClr val="2AA830"/>
                </a:solidFill>
                <a:latin typeface="Algerian" pitchFamily="82" charset="0"/>
              </a:rPr>
              <a:t> </a:t>
            </a:r>
            <a:r>
              <a:rPr lang="pl-PL" dirty="0" smtClean="0">
                <a:solidFill>
                  <a:srgbClr val="2AA830"/>
                </a:solidFill>
                <a:latin typeface="Algerian" pitchFamily="82" charset="0"/>
              </a:rPr>
              <a:t> </a:t>
            </a:r>
            <a:r>
              <a:rPr lang="pl-PL" sz="4400" dirty="0" smtClean="0">
                <a:solidFill>
                  <a:schemeClr val="tx1"/>
                </a:solidFill>
                <a:latin typeface="Algerian" pitchFamily="82" charset="0"/>
              </a:rPr>
              <a:t/>
            </a:r>
            <a:br>
              <a:rPr lang="pl-PL" sz="4400" dirty="0" smtClean="0">
                <a:solidFill>
                  <a:schemeClr val="tx1"/>
                </a:solidFill>
                <a:latin typeface="Algerian" pitchFamily="82" charset="0"/>
              </a:rPr>
            </a:br>
            <a:r>
              <a:rPr lang="pl-PL" dirty="0" smtClean="0">
                <a:solidFill>
                  <a:srgbClr val="2AA830"/>
                </a:solidFill>
                <a:latin typeface="Algerian" pitchFamily="82" charset="0"/>
              </a:rPr>
              <a:t/>
            </a:r>
            <a:br>
              <a:rPr lang="pl-PL" dirty="0" smtClean="0">
                <a:solidFill>
                  <a:srgbClr val="2AA830"/>
                </a:solidFill>
                <a:latin typeface="Algerian" pitchFamily="82" charset="0"/>
              </a:rPr>
            </a:br>
            <a:endParaRPr lang="pl-PL" dirty="0"/>
          </a:p>
        </p:txBody>
      </p:sp>
      <p:sp>
        <p:nvSpPr>
          <p:cNvPr id="6" name="pole tekstowe 5"/>
          <p:cNvSpPr txBox="1"/>
          <p:nvPr/>
        </p:nvSpPr>
        <p:spPr>
          <a:xfrm>
            <a:off x="285720" y="1500174"/>
            <a:ext cx="4786346" cy="4231928"/>
          </a:xfrm>
          <a:prstGeom prst="rect">
            <a:avLst/>
          </a:prstGeom>
          <a:solidFill>
            <a:srgbClr val="92D050"/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pl-PL" sz="1900" dirty="0" smtClean="0"/>
              <a:t>Kapliczka położona jest na skraju lasu, przy drodze do Suszca. Wewnątrz</a:t>
            </a:r>
          </a:p>
          <a:p>
            <a:r>
              <a:rPr lang="pl-PL" sz="1900" dirty="0" smtClean="0"/>
              <a:t>drewnianej kapliczki znajduj się obrazek Matki </a:t>
            </a:r>
            <a:r>
              <a:rPr lang="pl-PL" dirty="0" smtClean="0"/>
              <a:t>Boskiej Częstochowskiej, </a:t>
            </a:r>
            <a:r>
              <a:rPr lang="pl-PL" sz="1900" dirty="0" smtClean="0"/>
              <a:t>dlatego mieszkańcy od pokoleń nazywają ją „</a:t>
            </a:r>
            <a:r>
              <a:rPr lang="pl-PL" sz="1900" b="1" dirty="0" err="1" smtClean="0"/>
              <a:t>obrozkiem</a:t>
            </a:r>
            <a:r>
              <a:rPr lang="pl-PL" sz="1900" dirty="0" smtClean="0"/>
              <a:t>”. Nikt                z mieszkańców Królówki nie wie, kiedy     i kto zbudował pierwszą kapliczkę. Niektórzy twierdzą, że najpierw był tylko drewniany krzyż dopiero później powstała kapliczka. </a:t>
            </a:r>
          </a:p>
          <a:p>
            <a:r>
              <a:rPr lang="pl-PL" sz="2000" dirty="0" smtClean="0">
                <a:latin typeface="Monotype Corsiva" pitchFamily="66" charset="0"/>
              </a:rPr>
              <a:t>W 2002 r. </a:t>
            </a:r>
            <a:r>
              <a:rPr lang="pl-PL" sz="2000" b="1" dirty="0" smtClean="0">
                <a:latin typeface="Monotype Corsiva" pitchFamily="66" charset="0"/>
              </a:rPr>
              <a:t>p. </a:t>
            </a:r>
            <a:r>
              <a:rPr lang="pl-PL" sz="2000" b="1" dirty="0" err="1" smtClean="0">
                <a:latin typeface="Monotype Corsiva" pitchFamily="66" charset="0"/>
              </a:rPr>
              <a:t>Wawreczko</a:t>
            </a:r>
            <a:r>
              <a:rPr lang="pl-PL" sz="2000" b="1" dirty="0" smtClean="0">
                <a:latin typeface="Monotype Corsiva" pitchFamily="66" charset="0"/>
              </a:rPr>
              <a:t> </a:t>
            </a:r>
            <a:r>
              <a:rPr lang="pl-PL" sz="2000" dirty="0" smtClean="0">
                <a:latin typeface="Monotype Corsiva" pitchFamily="66" charset="0"/>
              </a:rPr>
              <a:t>i </a:t>
            </a:r>
            <a:r>
              <a:rPr lang="pl-PL" sz="2000" b="1" dirty="0" smtClean="0">
                <a:latin typeface="Monotype Corsiva" pitchFamily="66" charset="0"/>
              </a:rPr>
              <a:t>p. </a:t>
            </a:r>
            <a:r>
              <a:rPr lang="pl-PL" sz="2000" b="1" dirty="0" err="1" smtClean="0">
                <a:latin typeface="Monotype Corsiva" pitchFamily="66" charset="0"/>
              </a:rPr>
              <a:t>Ćmiel</a:t>
            </a:r>
            <a:r>
              <a:rPr lang="pl-PL" sz="2000" b="1" dirty="0" smtClean="0">
                <a:latin typeface="Monotype Corsiva" pitchFamily="66" charset="0"/>
              </a:rPr>
              <a:t>  </a:t>
            </a:r>
            <a:r>
              <a:rPr lang="pl-PL" sz="2000" dirty="0" smtClean="0">
                <a:latin typeface="Monotype Corsiva" pitchFamily="66" charset="0"/>
              </a:rPr>
              <a:t>wykonali kapliczkę  od nowa, bo  poprzednia była  w złym stanie.</a:t>
            </a:r>
            <a:endParaRPr lang="pl-PL" sz="2000" dirty="0">
              <a:latin typeface="Monotype Corsiva" pitchFamily="66" charset="0"/>
            </a:endParaRPr>
          </a:p>
        </p:txBody>
      </p:sp>
      <p:pic>
        <p:nvPicPr>
          <p:cNvPr id="8" name="Obraz 7" descr="C:\Documents and Settings\Administrator\Moje dokumenty\Moje obrazy\webQuest - kapliczki i krzyże\webQuest - kapliczki i krzyże 03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1500174"/>
            <a:ext cx="3551089" cy="471490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5357826"/>
            <a:ext cx="904875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Tm="15000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1.08073 0.28379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" y="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2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7166"/>
            <a:ext cx="1600201" cy="4225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4714884"/>
            <a:ext cx="1019175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sz="4400" dirty="0" err="1" smtClean="0">
                <a:solidFill>
                  <a:schemeClr val="tx1"/>
                </a:solidFill>
                <a:latin typeface="Algerian" pitchFamily="82" charset="0"/>
              </a:rPr>
              <a:t>CokóŁ</a:t>
            </a:r>
            <a:r>
              <a:rPr lang="pl-PL" sz="4400" dirty="0" smtClean="0">
                <a:solidFill>
                  <a:schemeClr val="tx1"/>
                </a:solidFill>
                <a:latin typeface="Algerian" pitchFamily="82" charset="0"/>
              </a:rPr>
              <a:t> z </a:t>
            </a:r>
            <a:r>
              <a:rPr lang="pl-PL" sz="4400" dirty="0" err="1" smtClean="0">
                <a:solidFill>
                  <a:schemeClr val="tx1"/>
                </a:solidFill>
                <a:latin typeface="Algerian" pitchFamily="82" charset="0"/>
              </a:rPr>
              <a:t>FigurkĄ</a:t>
            </a:r>
            <a:r>
              <a:rPr lang="pl-PL" sz="4400" dirty="0" smtClean="0">
                <a:solidFill>
                  <a:schemeClr val="tx1"/>
                </a:solidFill>
                <a:latin typeface="Algerian" pitchFamily="82" charset="0"/>
              </a:rPr>
              <a:t> </a:t>
            </a:r>
            <a:br>
              <a:rPr lang="pl-PL" sz="4400" dirty="0" smtClean="0">
                <a:solidFill>
                  <a:schemeClr val="tx1"/>
                </a:solidFill>
                <a:latin typeface="Algerian" pitchFamily="82" charset="0"/>
              </a:rPr>
            </a:br>
            <a:r>
              <a:rPr lang="pl-PL" sz="4400" dirty="0" smtClean="0">
                <a:solidFill>
                  <a:schemeClr val="tx1"/>
                </a:solidFill>
                <a:latin typeface="Algerian" pitchFamily="82" charset="0"/>
              </a:rPr>
              <a:t>Św. Jana </a:t>
            </a:r>
            <a:r>
              <a:rPr lang="pl-PL" sz="4400" dirty="0" err="1" smtClean="0">
                <a:solidFill>
                  <a:schemeClr val="tx1"/>
                </a:solidFill>
                <a:latin typeface="Algerian" pitchFamily="82" charset="0"/>
              </a:rPr>
              <a:t>nepomucena</a:t>
            </a:r>
            <a:endParaRPr lang="pl-PL" dirty="0"/>
          </a:p>
        </p:txBody>
      </p:sp>
      <p:pic>
        <p:nvPicPr>
          <p:cNvPr id="7170" name="Picture 2" descr="webQuest - kapliczki i krzyże 05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1643050"/>
            <a:ext cx="3514725" cy="46863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pole tekstowe 5"/>
          <p:cNvSpPr txBox="1"/>
          <p:nvPr/>
        </p:nvSpPr>
        <p:spPr>
          <a:xfrm>
            <a:off x="357158" y="1643050"/>
            <a:ext cx="4429124" cy="304698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pl-PL" sz="2400" dirty="0" smtClean="0"/>
              <a:t>Ufundowany przez </a:t>
            </a:r>
            <a:r>
              <a:rPr lang="pl-PL" sz="2400" b="1" dirty="0" smtClean="0"/>
              <a:t>gminę </a:t>
            </a:r>
          </a:p>
          <a:p>
            <a:r>
              <a:rPr lang="pl-PL" sz="2400" b="1" dirty="0" smtClean="0"/>
              <a:t>w 1872 r. </a:t>
            </a:r>
          </a:p>
          <a:p>
            <a:r>
              <a:rPr lang="pl-PL" sz="2400" dirty="0" smtClean="0">
                <a:latin typeface="Monotype Corsiva" pitchFamily="66" charset="0"/>
              </a:rPr>
              <a:t>Systematycznie od wielu lat </a:t>
            </a:r>
            <a:r>
              <a:rPr lang="pl-PL" sz="1600" dirty="0" smtClean="0">
                <a:latin typeface="Monotype Corsiva" pitchFamily="66" charset="0"/>
              </a:rPr>
              <a:t>(około 20 l ) </a:t>
            </a:r>
          </a:p>
          <a:p>
            <a:r>
              <a:rPr lang="pl-PL" sz="2400" dirty="0" smtClean="0">
                <a:latin typeface="Monotype Corsiva" pitchFamily="66" charset="0"/>
              </a:rPr>
              <a:t>p. Helena </a:t>
            </a:r>
            <a:r>
              <a:rPr lang="pl-PL" sz="2400" dirty="0" err="1" smtClean="0">
                <a:latin typeface="Monotype Corsiva" pitchFamily="66" charset="0"/>
              </a:rPr>
              <a:t>Sier</a:t>
            </a:r>
            <a:r>
              <a:rPr lang="pl-PL" sz="2400" dirty="0" smtClean="0">
                <a:latin typeface="Monotype Corsiva" pitchFamily="66" charset="0"/>
              </a:rPr>
              <a:t> nie tylko opiekuje się krzyżem, ale również prowadzi Nabożeństwa Majowe i Różańcowe. Uczestniczą w nich głównie mieszkańcy Królówki. </a:t>
            </a:r>
            <a:endParaRPr lang="pl-PL" sz="2400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med" advTm="10000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12500"/>
                                  </p:stCondLst>
                                  <p:childTnLst>
                                    <p:animMotion origin="layout" path="M 0.06649 0.05318 L 1.05868 0.2943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6" y="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webQuest - kapliczki i krzyże 04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1571612"/>
            <a:ext cx="3696917" cy="49292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ytuł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sz="4000" dirty="0" smtClean="0">
                <a:solidFill>
                  <a:schemeClr val="tx1"/>
                </a:solidFill>
                <a:latin typeface="Algerian" pitchFamily="82" charset="0"/>
              </a:rPr>
              <a:t> KAMIENNY  KRZYŻ </a:t>
            </a:r>
            <a:br>
              <a:rPr lang="pl-PL" sz="4000" dirty="0" smtClean="0">
                <a:solidFill>
                  <a:schemeClr val="tx1"/>
                </a:solidFill>
                <a:latin typeface="Algerian" pitchFamily="82" charset="0"/>
              </a:rPr>
            </a:br>
            <a:r>
              <a:rPr lang="pl-PL" sz="2700" dirty="0" smtClean="0">
                <a:solidFill>
                  <a:schemeClr val="tx1"/>
                </a:solidFill>
                <a:latin typeface="Algerian" pitchFamily="82" charset="0"/>
              </a:rPr>
              <a:t>z </a:t>
            </a:r>
            <a:r>
              <a:rPr lang="pl-PL" sz="2700" dirty="0" err="1" smtClean="0">
                <a:solidFill>
                  <a:schemeClr val="tx1"/>
                </a:solidFill>
                <a:latin typeface="Algerian" pitchFamily="82" charset="0"/>
              </a:rPr>
              <a:t>figurĄ</a:t>
            </a:r>
            <a:r>
              <a:rPr lang="pl-PL" sz="2700" dirty="0" smtClean="0">
                <a:solidFill>
                  <a:schemeClr val="tx1"/>
                </a:solidFill>
                <a:latin typeface="Algerian" pitchFamily="82" charset="0"/>
              </a:rPr>
              <a:t>  Pana Jezusa i </a:t>
            </a:r>
            <a:r>
              <a:rPr lang="pl-PL" sz="2700" dirty="0" err="1" smtClean="0">
                <a:solidFill>
                  <a:schemeClr val="tx1"/>
                </a:solidFill>
                <a:latin typeface="Algerian" pitchFamily="82" charset="0"/>
              </a:rPr>
              <a:t>mAtki</a:t>
            </a:r>
            <a:r>
              <a:rPr lang="pl-PL" sz="2700" dirty="0" smtClean="0">
                <a:solidFill>
                  <a:schemeClr val="tx1"/>
                </a:solidFill>
                <a:latin typeface="Algerian" pitchFamily="82" charset="0"/>
              </a:rPr>
              <a:t> Boskiej bolesnej </a:t>
            </a:r>
            <a:br>
              <a:rPr lang="pl-PL" sz="2700" dirty="0" smtClean="0">
                <a:solidFill>
                  <a:schemeClr val="tx1"/>
                </a:solidFill>
                <a:latin typeface="Algerian" pitchFamily="82" charset="0"/>
              </a:rPr>
            </a:br>
            <a:endParaRPr lang="pl-PL" sz="27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6115050"/>
            <a:ext cx="904875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Prostokąt 10"/>
          <p:cNvSpPr/>
          <p:nvPr/>
        </p:nvSpPr>
        <p:spPr>
          <a:xfrm>
            <a:off x="285720" y="1571612"/>
            <a:ext cx="4429156" cy="4532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endParaRPr lang="pl-PL" dirty="0" smtClean="0"/>
          </a:p>
          <a:p>
            <a:pPr>
              <a:buNone/>
            </a:pPr>
            <a:endParaRPr lang="pl-PL" dirty="0" smtClean="0"/>
          </a:p>
          <a:p>
            <a:pPr>
              <a:buNone/>
            </a:pPr>
            <a:endParaRPr lang="pl-PL" sz="1050" dirty="0" smtClean="0"/>
          </a:p>
          <a:p>
            <a:pPr>
              <a:buFontTx/>
              <a:buChar char="-"/>
            </a:pPr>
            <a:r>
              <a:rPr lang="pl-PL" sz="1600" b="1" dirty="0" smtClean="0">
                <a:solidFill>
                  <a:srgbClr val="2AA830"/>
                </a:solidFill>
              </a:rPr>
              <a:t>Kto jest fundatorem krzyża, który stoi   </a:t>
            </a:r>
          </a:p>
          <a:p>
            <a:r>
              <a:rPr lang="pl-PL" sz="1600" b="1" dirty="0" smtClean="0">
                <a:solidFill>
                  <a:srgbClr val="2AA830"/>
                </a:solidFill>
              </a:rPr>
              <a:t>  na pana posesji?</a:t>
            </a:r>
          </a:p>
          <a:p>
            <a:r>
              <a:rPr lang="pl-PL" sz="1600" b="1" dirty="0" smtClean="0"/>
              <a:t>- Paweł i Jadwiga Pająk.</a:t>
            </a:r>
          </a:p>
          <a:p>
            <a:pPr>
              <a:buFontTx/>
              <a:buChar char="-"/>
            </a:pPr>
            <a:r>
              <a:rPr lang="pl-PL" sz="1600" b="1" dirty="0" smtClean="0">
                <a:solidFill>
                  <a:srgbClr val="2AA830"/>
                </a:solidFill>
              </a:rPr>
              <a:t> Czy to pana krewni?</a:t>
            </a:r>
          </a:p>
          <a:p>
            <a:pPr>
              <a:buFontTx/>
              <a:buChar char="-"/>
            </a:pPr>
            <a:r>
              <a:rPr lang="pl-PL" sz="1600" b="1" dirty="0" smtClean="0"/>
              <a:t> Dziadkowie mojej żony.</a:t>
            </a:r>
            <a:r>
              <a:rPr lang="pl-PL" sz="1600" b="1" dirty="0" smtClean="0">
                <a:solidFill>
                  <a:schemeClr val="bg1"/>
                </a:solidFill>
              </a:rPr>
              <a:t>.</a:t>
            </a:r>
            <a:endParaRPr lang="pl-PL" sz="1600" b="1" dirty="0" smtClean="0"/>
          </a:p>
          <a:p>
            <a:pPr>
              <a:buFontTx/>
              <a:buChar char="-"/>
            </a:pPr>
            <a:r>
              <a:rPr lang="pl-PL" sz="1600" b="1" dirty="0" smtClean="0"/>
              <a:t> </a:t>
            </a:r>
            <a:r>
              <a:rPr lang="pl-PL" sz="1600" b="1" dirty="0" smtClean="0">
                <a:solidFill>
                  <a:srgbClr val="2AA830"/>
                </a:solidFill>
              </a:rPr>
              <a:t>Kiedy krzyż został postawiony?</a:t>
            </a:r>
          </a:p>
          <a:p>
            <a:pPr>
              <a:buFontTx/>
              <a:buChar char="-"/>
            </a:pPr>
            <a:r>
              <a:rPr lang="pl-PL" sz="1600" dirty="0" smtClean="0"/>
              <a:t> </a:t>
            </a:r>
            <a:r>
              <a:rPr lang="pl-PL" sz="1600" b="1" dirty="0" smtClean="0"/>
              <a:t>W 1911 r.</a:t>
            </a:r>
          </a:p>
          <a:p>
            <a:pPr>
              <a:buFontTx/>
              <a:buChar char="-"/>
            </a:pPr>
            <a:r>
              <a:rPr lang="pl-PL" sz="1600" b="1" dirty="0" smtClean="0">
                <a:solidFill>
                  <a:srgbClr val="2AA830"/>
                </a:solidFill>
              </a:rPr>
              <a:t> To w tym roku mija 100 lat.</a:t>
            </a:r>
          </a:p>
          <a:p>
            <a:pPr>
              <a:buFontTx/>
              <a:buChar char="-"/>
            </a:pPr>
            <a:r>
              <a:rPr lang="pl-PL" sz="1600" dirty="0" smtClean="0"/>
              <a:t> </a:t>
            </a:r>
            <a:r>
              <a:rPr lang="pl-PL" sz="1600" b="1" dirty="0" smtClean="0"/>
              <a:t>Właśnie z tej okazji w 2011r. został </a:t>
            </a:r>
          </a:p>
          <a:p>
            <a:r>
              <a:rPr lang="pl-PL" sz="1600" b="1" dirty="0" smtClean="0"/>
              <a:t>  odnowiony.</a:t>
            </a:r>
          </a:p>
          <a:p>
            <a:pPr>
              <a:buNone/>
            </a:pPr>
            <a:r>
              <a:rPr lang="pl-PL" sz="1600" b="1" dirty="0" smtClean="0"/>
              <a:t>- </a:t>
            </a:r>
            <a:r>
              <a:rPr lang="pl-PL" sz="1600" b="1" dirty="0" smtClean="0">
                <a:solidFill>
                  <a:srgbClr val="2AA830"/>
                </a:solidFill>
              </a:rPr>
              <a:t>Czy od tamtego czasu zmienił wygląd?</a:t>
            </a:r>
          </a:p>
          <a:p>
            <a:pPr>
              <a:buFontTx/>
              <a:buChar char="-"/>
            </a:pPr>
            <a:r>
              <a:rPr lang="pl-PL" sz="1600" b="1" dirty="0" smtClean="0"/>
              <a:t> Tylko kolor.</a:t>
            </a:r>
          </a:p>
          <a:p>
            <a:pPr>
              <a:buFontTx/>
              <a:buChar char="-"/>
            </a:pPr>
            <a:r>
              <a:rPr lang="pl-PL" sz="1600" b="1" dirty="0" smtClean="0">
                <a:solidFill>
                  <a:srgbClr val="2AA830"/>
                </a:solidFill>
              </a:rPr>
              <a:t> Kto obecnie dba o krzyż?</a:t>
            </a:r>
          </a:p>
          <a:p>
            <a:pPr>
              <a:buFontTx/>
              <a:buChar char="-"/>
            </a:pPr>
            <a:r>
              <a:rPr lang="pl-PL" sz="1600" b="1" dirty="0" smtClean="0"/>
              <a:t> Rodzina </a:t>
            </a:r>
            <a:r>
              <a:rPr lang="pl-PL" sz="1600" b="1" dirty="0" err="1" smtClean="0"/>
              <a:t>Kocima</a:t>
            </a:r>
            <a:r>
              <a:rPr lang="pl-PL" sz="1600" dirty="0" smtClean="0"/>
              <a:t>.</a:t>
            </a:r>
          </a:p>
          <a:p>
            <a:pPr>
              <a:buFontTx/>
              <a:buChar char="-"/>
            </a:pPr>
            <a:endParaRPr lang="pl-PL" b="1" dirty="0" smtClean="0">
              <a:solidFill>
                <a:srgbClr val="2AA830"/>
              </a:solidFill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1357298"/>
            <a:ext cx="7143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Objaśnienie owalne 11"/>
          <p:cNvSpPr/>
          <p:nvPr/>
        </p:nvSpPr>
        <p:spPr>
          <a:xfrm>
            <a:off x="928662" y="1142984"/>
            <a:ext cx="3857652" cy="1143008"/>
          </a:xfrm>
          <a:prstGeom prst="wedgeEllipseCallout">
            <a:avLst>
              <a:gd name="adj1" fmla="val -53812"/>
              <a:gd name="adj2" fmla="val 43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 smtClean="0">
                <a:solidFill>
                  <a:schemeClr val="tx1"/>
                </a:solidFill>
              </a:rPr>
              <a:t>Wywiad przeprowadzony </a:t>
            </a:r>
          </a:p>
          <a:p>
            <a:pPr algn="ctr"/>
            <a:r>
              <a:rPr lang="pl-PL" sz="1600" b="1" dirty="0" smtClean="0">
                <a:solidFill>
                  <a:schemeClr val="tx1"/>
                </a:solidFill>
              </a:rPr>
              <a:t>z mieszkańcem Królówki </a:t>
            </a:r>
          </a:p>
          <a:p>
            <a:pPr algn="ctr"/>
            <a:r>
              <a:rPr lang="pl-PL" sz="1600" b="1" dirty="0" smtClean="0">
                <a:solidFill>
                  <a:schemeClr val="tx1"/>
                </a:solidFill>
              </a:rPr>
              <a:t>p. Romanem </a:t>
            </a:r>
            <a:r>
              <a:rPr lang="pl-PL" sz="1600" b="1" dirty="0" err="1" smtClean="0">
                <a:solidFill>
                  <a:schemeClr val="tx1"/>
                </a:solidFill>
              </a:rPr>
              <a:t>Kocimą</a:t>
            </a:r>
            <a:r>
              <a:rPr lang="pl-PL" sz="1600" b="1" dirty="0" smtClean="0">
                <a:solidFill>
                  <a:schemeClr val="tx1"/>
                </a:solidFill>
              </a:rPr>
              <a:t>.</a:t>
            </a:r>
            <a:endParaRPr lang="pl-PL" sz="1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 advTm="12000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1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1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1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15607E-7 L 0.72188 -0.00486 " pathEditMode="relative" rAng="0" ptsTypes="AA">
                                      <p:cBhvr>
                                        <p:cTn id="125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1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500042"/>
            <a:ext cx="1600201" cy="4225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4857760"/>
            <a:ext cx="1019175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sz="6000" dirty="0" smtClean="0">
                <a:solidFill>
                  <a:schemeClr val="tx1"/>
                </a:solidFill>
                <a:latin typeface="Algerian" pitchFamily="82" charset="0"/>
              </a:rPr>
              <a:t> KRZYŻ </a:t>
            </a:r>
            <a:r>
              <a:rPr lang="pl-PL" sz="4400" dirty="0" smtClean="0">
                <a:solidFill>
                  <a:schemeClr val="tx1"/>
                </a:solidFill>
                <a:latin typeface="Algerian" pitchFamily="82" charset="0"/>
              </a:rPr>
              <a:t>z </a:t>
            </a:r>
            <a:r>
              <a:rPr lang="pl-PL" sz="4400" dirty="0" err="1" smtClean="0">
                <a:solidFill>
                  <a:schemeClr val="tx1"/>
                </a:solidFill>
                <a:latin typeface="Algerian" pitchFamily="82" charset="0"/>
              </a:rPr>
              <a:t>figurĄ</a:t>
            </a:r>
            <a:r>
              <a:rPr lang="pl-PL" sz="4400" dirty="0" smtClean="0">
                <a:solidFill>
                  <a:schemeClr val="tx1"/>
                </a:solidFill>
                <a:latin typeface="Algerian" pitchFamily="82" charset="0"/>
              </a:rPr>
              <a:t>  </a:t>
            </a:r>
            <a:br>
              <a:rPr lang="pl-PL" sz="4400" dirty="0" smtClean="0">
                <a:solidFill>
                  <a:schemeClr val="tx1"/>
                </a:solidFill>
                <a:latin typeface="Algerian" pitchFamily="82" charset="0"/>
              </a:rPr>
            </a:br>
            <a:r>
              <a:rPr lang="pl-PL" sz="4400" dirty="0" smtClean="0">
                <a:solidFill>
                  <a:schemeClr val="tx1"/>
                </a:solidFill>
                <a:latin typeface="Algerian" pitchFamily="82" charset="0"/>
              </a:rPr>
              <a:t> </a:t>
            </a:r>
            <a:r>
              <a:rPr lang="pl-PL" sz="4400" dirty="0" err="1" smtClean="0">
                <a:solidFill>
                  <a:schemeClr val="tx1"/>
                </a:solidFill>
                <a:latin typeface="Algerian" pitchFamily="82" charset="0"/>
              </a:rPr>
              <a:t>mAtki</a:t>
            </a:r>
            <a:r>
              <a:rPr lang="pl-PL" sz="4400" dirty="0" smtClean="0">
                <a:solidFill>
                  <a:schemeClr val="tx1"/>
                </a:solidFill>
                <a:latin typeface="Algerian" pitchFamily="82" charset="0"/>
              </a:rPr>
              <a:t>  boskiej Bolesnej</a:t>
            </a:r>
            <a:endParaRPr lang="pl-PL" dirty="0"/>
          </a:p>
        </p:txBody>
      </p:sp>
      <p:pic>
        <p:nvPicPr>
          <p:cNvPr id="2050" name="Picture 2" descr="webQuest - kapliczki i krzyże 03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1571611"/>
            <a:ext cx="3800480" cy="50673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pole tekstowe 7"/>
          <p:cNvSpPr txBox="1"/>
          <p:nvPr/>
        </p:nvSpPr>
        <p:spPr>
          <a:xfrm>
            <a:off x="285720" y="1928802"/>
            <a:ext cx="4214842" cy="2954655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outerShdw blurRad="50800" dist="381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l-PL" sz="2000" dirty="0" smtClean="0"/>
              <a:t>Krzyż został wzniesiony na polu </a:t>
            </a:r>
          </a:p>
          <a:p>
            <a:r>
              <a:rPr lang="pl-PL" sz="2000" dirty="0" smtClean="0"/>
              <a:t>państwa Płonka </a:t>
            </a:r>
            <a:r>
              <a:rPr lang="pl-PL" sz="1600" dirty="0" smtClean="0"/>
              <a:t>( p. Józefa Płonki ), </a:t>
            </a:r>
            <a:r>
              <a:rPr lang="pl-PL" sz="2000" dirty="0" smtClean="0"/>
              <a:t>a ufundowany był przez </a:t>
            </a:r>
            <a:r>
              <a:rPr lang="pl-PL" sz="2000" b="1" dirty="0" smtClean="0">
                <a:solidFill>
                  <a:schemeClr val="tx1"/>
                </a:solidFill>
              </a:rPr>
              <a:t>gminę. </a:t>
            </a:r>
            <a:r>
              <a:rPr lang="pl-PL" sz="2000" dirty="0" smtClean="0"/>
              <a:t>Z tyłu cokołu widnieje data </a:t>
            </a:r>
            <a:r>
              <a:rPr lang="pl-PL" sz="2000" b="1" dirty="0" smtClean="0"/>
              <a:t>1868 rok</a:t>
            </a:r>
            <a:r>
              <a:rPr lang="pl-PL" sz="2000" dirty="0" smtClean="0"/>
              <a:t>. </a:t>
            </a:r>
          </a:p>
          <a:p>
            <a:endParaRPr lang="pl-PL" sz="800" dirty="0" smtClean="0"/>
          </a:p>
          <a:p>
            <a:r>
              <a:rPr lang="pl-PL" sz="2000" dirty="0" smtClean="0">
                <a:latin typeface="Monotype Corsiva" pitchFamily="66" charset="0"/>
              </a:rPr>
              <a:t>Obecnie opiekują się nim państwo </a:t>
            </a:r>
            <a:r>
              <a:rPr lang="pl-PL" sz="2000" dirty="0" err="1" smtClean="0">
                <a:latin typeface="Monotype Corsiva" pitchFamily="66" charset="0"/>
              </a:rPr>
              <a:t>Oczadło</a:t>
            </a:r>
            <a:r>
              <a:rPr lang="pl-PL" sz="2000" dirty="0" smtClean="0">
                <a:latin typeface="Monotype Corsiva" pitchFamily="66" charset="0"/>
              </a:rPr>
              <a:t>, na którego terenie stoi. Pani Helena </a:t>
            </a:r>
            <a:r>
              <a:rPr lang="pl-PL" sz="2000" dirty="0" err="1" smtClean="0">
                <a:latin typeface="Monotype Corsiva" pitchFamily="66" charset="0"/>
              </a:rPr>
              <a:t>Oczadło</a:t>
            </a:r>
            <a:r>
              <a:rPr lang="pl-PL" sz="2000" dirty="0" smtClean="0">
                <a:latin typeface="Monotype Corsiva" pitchFamily="66" charset="0"/>
              </a:rPr>
              <a:t> jest  krewną Józefa Płonki.</a:t>
            </a:r>
          </a:p>
          <a:p>
            <a:endParaRPr lang="pl-PL" dirty="0"/>
          </a:p>
        </p:txBody>
      </p:sp>
    </p:spTree>
  </p:cSld>
  <p:clrMapOvr>
    <a:masterClrMapping/>
  </p:clrMapOvr>
  <p:transition spd="med" advTm="10000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11111E-6 L 0.72014 0.2738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" y="1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29600" y="6067425"/>
            <a:ext cx="91440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sz="5400" dirty="0" smtClean="0">
                <a:solidFill>
                  <a:schemeClr val="tx1"/>
                </a:solidFill>
                <a:latin typeface="Algerian" pitchFamily="82" charset="0"/>
              </a:rPr>
              <a:t>Drewniany KRZYŻ </a:t>
            </a:r>
            <a:br>
              <a:rPr lang="pl-PL" sz="5400" dirty="0" smtClean="0">
                <a:solidFill>
                  <a:schemeClr val="tx1"/>
                </a:solidFill>
                <a:latin typeface="Algerian" pitchFamily="82" charset="0"/>
              </a:rPr>
            </a:br>
            <a:r>
              <a:rPr lang="pl-PL" sz="4000" dirty="0" smtClean="0">
                <a:solidFill>
                  <a:schemeClr val="tx1"/>
                </a:solidFill>
                <a:latin typeface="Algerian" pitchFamily="82" charset="0"/>
              </a:rPr>
              <a:t>z </a:t>
            </a:r>
            <a:r>
              <a:rPr lang="pl-PL" sz="4000" dirty="0" err="1" smtClean="0">
                <a:solidFill>
                  <a:schemeClr val="tx1"/>
                </a:solidFill>
                <a:latin typeface="Algerian" pitchFamily="82" charset="0"/>
              </a:rPr>
              <a:t>figurĄ</a:t>
            </a:r>
            <a:r>
              <a:rPr lang="pl-PL" sz="4000" dirty="0" smtClean="0">
                <a:solidFill>
                  <a:schemeClr val="tx1"/>
                </a:solidFill>
                <a:latin typeface="Algerian" pitchFamily="82" charset="0"/>
              </a:rPr>
              <a:t>  Pana Jezusa</a:t>
            </a:r>
            <a:endParaRPr lang="pl-PL" dirty="0"/>
          </a:p>
        </p:txBody>
      </p:sp>
      <p:sp>
        <p:nvSpPr>
          <p:cNvPr id="11" name="pole tekstowe 10"/>
          <p:cNvSpPr txBox="1"/>
          <p:nvPr/>
        </p:nvSpPr>
        <p:spPr>
          <a:xfrm>
            <a:off x="571472" y="2643182"/>
            <a:ext cx="4214842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pl-PL" sz="1600" b="1" dirty="0" smtClean="0">
                <a:solidFill>
                  <a:srgbClr val="2AA830"/>
                </a:solidFill>
              </a:rPr>
              <a:t>Kto jest fundatorem krzyża, który stoi   </a:t>
            </a:r>
            <a:br>
              <a:rPr lang="pl-PL" sz="1600" b="1" dirty="0" smtClean="0">
                <a:solidFill>
                  <a:srgbClr val="2AA830"/>
                </a:solidFill>
              </a:rPr>
            </a:br>
            <a:r>
              <a:rPr lang="pl-PL" sz="1600" b="1" dirty="0" smtClean="0">
                <a:solidFill>
                  <a:srgbClr val="2AA830"/>
                </a:solidFill>
              </a:rPr>
              <a:t>  na rozwidleniu dróg polnych </a:t>
            </a:r>
          </a:p>
          <a:p>
            <a:r>
              <a:rPr lang="pl-PL" sz="1600" b="1" dirty="0" smtClean="0">
                <a:solidFill>
                  <a:srgbClr val="2AA830"/>
                </a:solidFill>
              </a:rPr>
              <a:t>  Królówka- Mościska – </a:t>
            </a:r>
            <a:r>
              <a:rPr lang="pl-PL" sz="1600" b="1" dirty="0" err="1" smtClean="0">
                <a:solidFill>
                  <a:srgbClr val="2AA830"/>
                </a:solidFill>
              </a:rPr>
              <a:t>Gardawice</a:t>
            </a:r>
            <a:r>
              <a:rPr lang="pl-PL" sz="1600" b="1" dirty="0" smtClean="0">
                <a:solidFill>
                  <a:srgbClr val="2AA830"/>
                </a:solidFill>
              </a:rPr>
              <a:t>?</a:t>
            </a:r>
          </a:p>
          <a:p>
            <a:pPr>
              <a:buFontTx/>
              <a:buChar char="-"/>
            </a:pPr>
            <a:r>
              <a:rPr lang="pl-PL" sz="1600" b="1" dirty="0" smtClean="0"/>
              <a:t> Pomysłodawcą i fundatorem </a:t>
            </a:r>
            <a:br>
              <a:rPr lang="pl-PL" sz="1600" b="1" dirty="0" smtClean="0"/>
            </a:br>
            <a:r>
              <a:rPr lang="pl-PL" sz="1600" b="1" dirty="0" smtClean="0"/>
              <a:t>  pierwszego krzyża był  Ludwik  Smusz.</a:t>
            </a:r>
          </a:p>
          <a:p>
            <a:pPr>
              <a:buFontTx/>
              <a:buChar char="-"/>
            </a:pPr>
            <a:r>
              <a:rPr lang="pl-PL" sz="1600" b="1" dirty="0" smtClean="0">
                <a:solidFill>
                  <a:srgbClr val="2AA830"/>
                </a:solidFill>
              </a:rPr>
              <a:t>Jak długo stoi on na polu pani      </a:t>
            </a:r>
            <a:br>
              <a:rPr lang="pl-PL" sz="1600" b="1" dirty="0" smtClean="0">
                <a:solidFill>
                  <a:srgbClr val="2AA830"/>
                </a:solidFill>
              </a:rPr>
            </a:br>
            <a:r>
              <a:rPr lang="pl-PL" sz="1600" b="1" dirty="0" smtClean="0">
                <a:solidFill>
                  <a:srgbClr val="2AA830"/>
                </a:solidFill>
              </a:rPr>
              <a:t>  krewnych?</a:t>
            </a:r>
          </a:p>
          <a:p>
            <a:r>
              <a:rPr lang="pl-PL" sz="1600" b="1" dirty="0" smtClean="0"/>
              <a:t>- Prawdopodobnie blisko 200 lat.   </a:t>
            </a:r>
          </a:p>
          <a:p>
            <a:pPr>
              <a:buFontTx/>
              <a:buChar char="-"/>
            </a:pPr>
            <a:r>
              <a:rPr lang="pl-PL" sz="1600" b="1" dirty="0" smtClean="0">
                <a:solidFill>
                  <a:srgbClr val="2AA830"/>
                </a:solidFill>
              </a:rPr>
              <a:t> Kto obecnie o niego dba?</a:t>
            </a:r>
          </a:p>
          <a:p>
            <a:pPr>
              <a:buFontTx/>
              <a:buChar char="-"/>
            </a:pPr>
            <a:r>
              <a:rPr lang="pl-PL" sz="1600" b="1" dirty="0" smtClean="0"/>
              <a:t> Kolejne pokolenia dbają o niego  i go   </a:t>
            </a:r>
            <a:br>
              <a:rPr lang="pl-PL" sz="1600" b="1" dirty="0" smtClean="0"/>
            </a:br>
            <a:r>
              <a:rPr lang="pl-PL" sz="1600" b="1" dirty="0" smtClean="0"/>
              <a:t>  odnawiają. Ostatnio gruntownie był </a:t>
            </a:r>
            <a:br>
              <a:rPr lang="pl-PL" sz="1600" b="1" dirty="0" smtClean="0"/>
            </a:br>
            <a:r>
              <a:rPr lang="pl-PL" sz="1600" b="1" dirty="0" smtClean="0"/>
              <a:t>  konserwowany w 1982r. przez Jana </a:t>
            </a:r>
            <a:br>
              <a:rPr lang="pl-PL" sz="1600" b="1" dirty="0" smtClean="0"/>
            </a:br>
            <a:r>
              <a:rPr lang="pl-PL" sz="1600" b="1" dirty="0" smtClean="0"/>
              <a:t>  i Łucję Smusz, moich rodziców.</a:t>
            </a:r>
          </a:p>
          <a:p>
            <a:r>
              <a:rPr lang="pl-PL" sz="1600" b="1" dirty="0" smtClean="0"/>
              <a:t>  Często również ludzie, którzy </a:t>
            </a:r>
            <a:br>
              <a:rPr lang="pl-PL" sz="1600" b="1" dirty="0" smtClean="0"/>
            </a:br>
            <a:r>
              <a:rPr lang="pl-PL" sz="1600" b="1" dirty="0" smtClean="0"/>
              <a:t>  przejeżdżają tamtędy zapalają znicze. </a:t>
            </a:r>
          </a:p>
          <a:p>
            <a:r>
              <a:rPr lang="pl-PL" sz="1600" b="1" dirty="0" smtClean="0"/>
              <a:t>     </a:t>
            </a:r>
          </a:p>
          <a:p>
            <a:endParaRPr lang="pl-PL" dirty="0"/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1500174"/>
            <a:ext cx="3697886" cy="4627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1714488"/>
            <a:ext cx="7143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Objaśnienie owalne 7"/>
          <p:cNvSpPr/>
          <p:nvPr/>
        </p:nvSpPr>
        <p:spPr>
          <a:xfrm>
            <a:off x="1000100" y="1428736"/>
            <a:ext cx="3857652" cy="1143008"/>
          </a:xfrm>
          <a:prstGeom prst="wedgeEllipseCallout">
            <a:avLst>
              <a:gd name="adj1" fmla="val -53812"/>
              <a:gd name="adj2" fmla="val 43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 smtClean="0">
                <a:solidFill>
                  <a:schemeClr val="tx1"/>
                </a:solidFill>
              </a:rPr>
              <a:t>Wywiad przeprowadzony </a:t>
            </a:r>
          </a:p>
          <a:p>
            <a:pPr algn="ctr"/>
            <a:r>
              <a:rPr lang="pl-PL" sz="1600" b="1" dirty="0" smtClean="0">
                <a:solidFill>
                  <a:schemeClr val="tx1"/>
                </a:solidFill>
              </a:rPr>
              <a:t>z mieszkanką Królówki </a:t>
            </a:r>
          </a:p>
          <a:p>
            <a:pPr algn="ctr"/>
            <a:r>
              <a:rPr lang="pl-PL" sz="1600" b="1" dirty="0" smtClean="0">
                <a:solidFill>
                  <a:schemeClr val="tx1"/>
                </a:solidFill>
              </a:rPr>
              <a:t>p. Danutą Szostok.</a:t>
            </a:r>
            <a:endParaRPr lang="pl-PL" sz="1600" b="1" dirty="0">
              <a:solidFill>
                <a:schemeClr val="tx1"/>
              </a:solidFill>
            </a:endParaRPr>
          </a:p>
        </p:txBody>
      </p:sp>
      <p:pic>
        <p:nvPicPr>
          <p:cNvPr id="15" name="09 Ścieżka 9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5143504" y="578645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15000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18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95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6">
                <p:cTn id="9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2" grpId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wój pionowy 4"/>
          <p:cNvSpPr/>
          <p:nvPr/>
        </p:nvSpPr>
        <p:spPr>
          <a:xfrm>
            <a:off x="214282" y="714356"/>
            <a:ext cx="8643966" cy="5000660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>
              <a:buNone/>
            </a:pPr>
            <a:endParaRPr lang="pl-PL" dirty="0" smtClean="0">
              <a:solidFill>
                <a:schemeClr val="tx1"/>
              </a:solidFill>
            </a:endParaRPr>
          </a:p>
          <a:p>
            <a:pPr lvl="1" algn="just">
              <a:buNone/>
            </a:pPr>
            <a:r>
              <a:rPr lang="pl-PL" dirty="0" smtClean="0">
                <a:solidFill>
                  <a:schemeClr val="tx1"/>
                </a:solidFill>
              </a:rPr>
              <a:t>	</a:t>
            </a:r>
            <a:r>
              <a:rPr lang="pl-PL" sz="2000" dirty="0" smtClean="0">
                <a:solidFill>
                  <a:schemeClr val="tx1"/>
                </a:solidFill>
              </a:rPr>
              <a:t>Kapliczki i krzyże na terenie Woszczyc i Królówki </a:t>
            </a:r>
          </a:p>
          <a:p>
            <a:pPr lvl="1" algn="just">
              <a:buNone/>
            </a:pPr>
            <a:r>
              <a:rPr lang="pl-PL" sz="2000" dirty="0" smtClean="0">
                <a:solidFill>
                  <a:schemeClr val="tx1"/>
                </a:solidFill>
              </a:rPr>
              <a:t>stoją w tak malowniczych miejscach, że warto wybrać się na przejażdżkę rowerową, by je zobaczyć. Wybudowane w 2011r. na terenie Gminy Orzesze altanki i przygotowane  trasy rowerowe, także zachęcają do odpoczynku na świeżym powietrzu.</a:t>
            </a:r>
          </a:p>
          <a:p>
            <a:pPr lvl="1" algn="just">
              <a:buNone/>
            </a:pPr>
            <a:endParaRPr lang="pl-PL" sz="900" dirty="0" smtClean="0">
              <a:solidFill>
                <a:schemeClr val="tx1"/>
              </a:solidFill>
            </a:endParaRPr>
          </a:p>
          <a:p>
            <a:pPr lvl="1" algn="just">
              <a:buNone/>
            </a:pPr>
            <a:r>
              <a:rPr lang="pl-PL" dirty="0" smtClean="0">
                <a:solidFill>
                  <a:schemeClr val="tx1"/>
                </a:solidFill>
              </a:rPr>
              <a:t>	</a:t>
            </a:r>
            <a:r>
              <a:rPr lang="pl-PL" sz="2000" dirty="0" smtClean="0">
                <a:solidFill>
                  <a:schemeClr val="tx1"/>
                </a:solidFill>
              </a:rPr>
              <a:t>W maju przy wybranych krzyżach w  Woszczycach </a:t>
            </a:r>
          </a:p>
          <a:p>
            <a:pPr lvl="1" algn="just">
              <a:buNone/>
            </a:pPr>
            <a:r>
              <a:rPr lang="pl-PL" sz="2000" dirty="0" smtClean="0">
                <a:solidFill>
                  <a:schemeClr val="tx1"/>
                </a:solidFill>
              </a:rPr>
              <a:t>i w Królówce odbywają się Nabożeństwa Majowe. </a:t>
            </a:r>
          </a:p>
          <a:p>
            <a:pPr lvl="1" algn="just">
              <a:buNone/>
            </a:pPr>
            <a:r>
              <a:rPr lang="pl-PL" sz="2000" dirty="0" smtClean="0">
                <a:solidFill>
                  <a:schemeClr val="tx1"/>
                </a:solidFill>
              </a:rPr>
              <a:t>Mieszkańcy wraz z ks. proboszczem Jerzym Kiecką modlą się w zalecanych intencjach. Jest to piękny zwyczaj, który warto kultywować.</a:t>
            </a:r>
            <a:endParaRPr lang="pl-PL" sz="2000" dirty="0"/>
          </a:p>
        </p:txBody>
      </p:sp>
    </p:spTree>
  </p:cSld>
  <p:clrMapOvr>
    <a:masterClrMapping/>
  </p:clrMapOvr>
  <p:transition spd="med" advTm="15000">
    <p:cover dir="r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1357290" y="1643050"/>
            <a:ext cx="7329510" cy="435771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l-PL" dirty="0" smtClean="0"/>
              <a:t>Wojtek Wawoczny– </a:t>
            </a:r>
            <a:r>
              <a:rPr lang="pl-PL" dirty="0" smtClean="0">
                <a:solidFill>
                  <a:schemeClr val="bg1"/>
                </a:solidFill>
                <a:latin typeface="Monotype Corsiva" pitchFamily="66" charset="0"/>
              </a:rPr>
              <a:t>kierownik zespołu, fotograf</a:t>
            </a:r>
          </a:p>
          <a:p>
            <a:pPr>
              <a:buNone/>
            </a:pPr>
            <a:endParaRPr lang="pl-PL" sz="8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pl-PL" dirty="0" smtClean="0"/>
              <a:t>Dominik </a:t>
            </a:r>
            <a:r>
              <a:rPr lang="pl-PL" dirty="0" err="1" smtClean="0"/>
              <a:t>Kondrot</a:t>
            </a:r>
            <a:r>
              <a:rPr lang="pl-PL" dirty="0" smtClean="0"/>
              <a:t> –  </a:t>
            </a:r>
            <a:r>
              <a:rPr lang="pl-PL" dirty="0" smtClean="0">
                <a:solidFill>
                  <a:schemeClr val="bg1"/>
                </a:solidFill>
                <a:latin typeface="Monotype Corsiva" pitchFamily="66" charset="0"/>
              </a:rPr>
              <a:t>fotograf</a:t>
            </a:r>
          </a:p>
          <a:p>
            <a:pPr>
              <a:buNone/>
            </a:pPr>
            <a:endParaRPr lang="pl-PL" sz="800" dirty="0" smtClean="0"/>
          </a:p>
          <a:p>
            <a:pPr>
              <a:buNone/>
            </a:pPr>
            <a:r>
              <a:rPr lang="pl-PL" dirty="0" smtClean="0"/>
              <a:t>Weronika </a:t>
            </a:r>
            <a:r>
              <a:rPr lang="pl-PL" dirty="0" err="1" smtClean="0"/>
              <a:t>Cwalina</a:t>
            </a:r>
            <a:r>
              <a:rPr lang="pl-PL" dirty="0" smtClean="0"/>
              <a:t> – </a:t>
            </a:r>
            <a:r>
              <a:rPr lang="pl-PL" dirty="0" smtClean="0">
                <a:solidFill>
                  <a:schemeClr val="bg1"/>
                </a:solidFill>
                <a:latin typeface="Monotype Corsiva" pitchFamily="66" charset="0"/>
              </a:rPr>
              <a:t>dziennikarka</a:t>
            </a:r>
          </a:p>
          <a:p>
            <a:pPr>
              <a:buNone/>
            </a:pPr>
            <a:endParaRPr lang="pl-PL" sz="800" dirty="0" smtClean="0"/>
          </a:p>
          <a:p>
            <a:pPr>
              <a:buNone/>
            </a:pPr>
            <a:r>
              <a:rPr lang="pl-PL" dirty="0" smtClean="0"/>
              <a:t>Dorota Szostok–</a:t>
            </a:r>
            <a:r>
              <a:rPr lang="pl-PL" dirty="0" smtClean="0">
                <a:solidFill>
                  <a:schemeClr val="bg1"/>
                </a:solidFill>
              </a:rPr>
              <a:t>     </a:t>
            </a:r>
            <a:r>
              <a:rPr lang="pl-PL" dirty="0" smtClean="0">
                <a:solidFill>
                  <a:schemeClr val="bg1"/>
                </a:solidFill>
                <a:latin typeface="Monotype Corsiva" pitchFamily="66" charset="0"/>
              </a:rPr>
              <a:t>dziennikarka</a:t>
            </a:r>
            <a:r>
              <a:rPr lang="pl-PL" dirty="0" smtClean="0"/>
              <a:t>		</a:t>
            </a:r>
            <a:endParaRPr lang="pl-PL" sz="18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pl-PL" sz="8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pl-PL" dirty="0" smtClean="0"/>
              <a:t>Maja Świat -           </a:t>
            </a:r>
            <a:r>
              <a:rPr lang="pl-PL" dirty="0" smtClean="0">
                <a:solidFill>
                  <a:schemeClr val="bg1"/>
                </a:solidFill>
                <a:latin typeface="Monotype Corsiva" pitchFamily="66" charset="0"/>
              </a:rPr>
              <a:t>historyk, prezenter</a:t>
            </a:r>
          </a:p>
          <a:p>
            <a:pPr>
              <a:buNone/>
            </a:pPr>
            <a:endParaRPr lang="pl-PL" sz="800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pPr>
              <a:buNone/>
            </a:pPr>
            <a:r>
              <a:rPr lang="pl-PL" sz="1600" dirty="0" smtClean="0">
                <a:solidFill>
                  <a:schemeClr val="bg1"/>
                </a:solidFill>
                <a:latin typeface="Monotype Corsiva" pitchFamily="66" charset="0"/>
              </a:rPr>
              <a:t>Bibliografia:</a:t>
            </a:r>
          </a:p>
          <a:p>
            <a:pPr>
              <a:buNone/>
            </a:pPr>
            <a:r>
              <a:rPr lang="pl-PL" sz="1600" dirty="0" smtClean="0">
                <a:solidFill>
                  <a:schemeClr val="bg1"/>
                </a:solidFill>
                <a:latin typeface="Monotype Corsiva" pitchFamily="66" charset="0"/>
              </a:rPr>
              <a:t>„ Dzieje Orzesza po 1945 r.”, „ Parafia św. Piotra i Pawła w Woszczycach”, Internet,</a:t>
            </a:r>
          </a:p>
          <a:p>
            <a:pPr>
              <a:buNone/>
            </a:pPr>
            <a:r>
              <a:rPr lang="pl-PL" sz="1600" dirty="0" smtClean="0">
                <a:solidFill>
                  <a:schemeClr val="bg1"/>
                </a:solidFill>
                <a:latin typeface="Monotype Corsiva" pitchFamily="66" charset="0"/>
              </a:rPr>
              <a:t>wywiady z mieszkańcami Woszczyc i Królówki</a:t>
            </a:r>
          </a:p>
          <a:p>
            <a:pPr>
              <a:buNone/>
            </a:pPr>
            <a:endParaRPr lang="pl-PL" sz="16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3600" b="1" dirty="0" smtClean="0">
                <a:solidFill>
                  <a:schemeClr val="tx1"/>
                </a:solidFill>
                <a:latin typeface="Algerian" pitchFamily="82" charset="0"/>
              </a:rPr>
              <a:t>To  my  twórcy  </a:t>
            </a:r>
            <a:r>
              <a:rPr lang="pl-PL" sz="3600" b="1" smtClean="0">
                <a:solidFill>
                  <a:schemeClr val="tx1"/>
                </a:solidFill>
                <a:latin typeface="Algerian" pitchFamily="82" charset="0"/>
              </a:rPr>
              <a:t>webQuestu</a:t>
            </a:r>
            <a:endParaRPr lang="pl-PL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6" name="pole tekstowe 5"/>
          <p:cNvSpPr txBox="1"/>
          <p:nvPr/>
        </p:nvSpPr>
        <p:spPr>
          <a:xfrm>
            <a:off x="6286512" y="6072206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Opiekun – </a:t>
            </a:r>
            <a:r>
              <a:rPr lang="pl-PL" dirty="0" smtClean="0">
                <a:solidFill>
                  <a:schemeClr val="bg1"/>
                </a:solidFill>
              </a:rPr>
              <a:t>A. </a:t>
            </a:r>
            <a:r>
              <a:rPr lang="pl-PL" dirty="0" err="1" smtClean="0">
                <a:solidFill>
                  <a:schemeClr val="bg1"/>
                </a:solidFill>
              </a:rPr>
              <a:t>Niechoj</a:t>
            </a:r>
            <a:endParaRPr lang="pl-PL" dirty="0">
              <a:solidFill>
                <a:schemeClr val="bg1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928934"/>
            <a:ext cx="604837" cy="545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2285992"/>
            <a:ext cx="637715" cy="559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1571612"/>
            <a:ext cx="709973" cy="599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0" y="3571876"/>
            <a:ext cx="642937" cy="565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4286256"/>
            <a:ext cx="600076" cy="542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Tm="8000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428596" y="1752601"/>
            <a:ext cx="8429684" cy="1829761"/>
          </a:xfrm>
        </p:spPr>
        <p:txBody>
          <a:bodyPr/>
          <a:lstStyle/>
          <a:p>
            <a:pPr algn="ctr"/>
            <a:r>
              <a:rPr lang="pl-PL" sz="4400" dirty="0" smtClean="0">
                <a:solidFill>
                  <a:schemeClr val="tx1"/>
                </a:solidFill>
                <a:latin typeface="Algerian" pitchFamily="82" charset="0"/>
              </a:rPr>
              <a:t>Kapliczki</a:t>
            </a:r>
            <a:r>
              <a:rPr lang="pl-PL" sz="4000" dirty="0" smtClean="0">
                <a:solidFill>
                  <a:schemeClr val="tx1"/>
                </a:solidFill>
                <a:latin typeface="Algerian" pitchFamily="82" charset="0"/>
              </a:rPr>
              <a:t> </a:t>
            </a:r>
            <a:r>
              <a:rPr lang="pl-PL" dirty="0" smtClean="0">
                <a:solidFill>
                  <a:schemeClr val="tx1"/>
                </a:solidFill>
                <a:latin typeface="Algerian" pitchFamily="82" charset="0"/>
              </a:rPr>
              <a:t> </a:t>
            </a:r>
            <a:r>
              <a:rPr lang="pl-PL" sz="3100" dirty="0" smtClean="0">
                <a:solidFill>
                  <a:schemeClr val="tx1"/>
                </a:solidFill>
                <a:latin typeface="Algerian" pitchFamily="82" charset="0"/>
              </a:rPr>
              <a:t>i  </a:t>
            </a:r>
            <a:r>
              <a:rPr lang="pl-PL" sz="4400" dirty="0" err="1" smtClean="0">
                <a:solidFill>
                  <a:schemeClr val="tx1"/>
                </a:solidFill>
                <a:latin typeface="Algerian" pitchFamily="82" charset="0"/>
              </a:rPr>
              <a:t>krzyŻe</a:t>
            </a:r>
            <a:r>
              <a:rPr lang="pl-PL" sz="4000" dirty="0" smtClean="0">
                <a:solidFill>
                  <a:schemeClr val="tx1"/>
                </a:solidFill>
                <a:latin typeface="Algerian" pitchFamily="82" charset="0"/>
              </a:rPr>
              <a:t/>
            </a:r>
            <a:br>
              <a:rPr lang="pl-PL" sz="4000" dirty="0" smtClean="0">
                <a:solidFill>
                  <a:schemeClr val="tx1"/>
                </a:solidFill>
                <a:latin typeface="Algerian" pitchFamily="82" charset="0"/>
              </a:rPr>
            </a:br>
            <a:r>
              <a:rPr lang="pl-PL" sz="3100" dirty="0" smtClean="0">
                <a:solidFill>
                  <a:schemeClr val="tx1"/>
                </a:solidFill>
                <a:latin typeface="Algerian" pitchFamily="82" charset="0"/>
              </a:rPr>
              <a:t> </a:t>
            </a:r>
            <a:r>
              <a:rPr lang="pl-PL" sz="3600" dirty="0" smtClean="0">
                <a:solidFill>
                  <a:srgbClr val="2AA830"/>
                </a:solidFill>
                <a:latin typeface="Algerian" pitchFamily="82" charset="0"/>
              </a:rPr>
              <a:t>na Terenie</a:t>
            </a:r>
            <a:r>
              <a:rPr lang="pl-PL" dirty="0" smtClean="0">
                <a:solidFill>
                  <a:srgbClr val="2AA830"/>
                </a:solidFill>
                <a:latin typeface="Algerian" pitchFamily="82" charset="0"/>
              </a:rPr>
              <a:t>  Woszczyc</a:t>
            </a:r>
            <a:endParaRPr lang="pl-PL" dirty="0"/>
          </a:p>
        </p:txBody>
      </p:sp>
      <p:sp>
        <p:nvSpPr>
          <p:cNvPr id="5" name="Podtytuł 4"/>
          <p:cNvSpPr>
            <a:spLocks noGrp="1"/>
          </p:cNvSpPr>
          <p:nvPr>
            <p:ph type="subTitle" idx="1"/>
          </p:nvPr>
        </p:nvSpPr>
        <p:spPr>
          <a:xfrm>
            <a:off x="1000100" y="4000504"/>
            <a:ext cx="7529538" cy="531773"/>
          </a:xfrm>
        </p:spPr>
        <p:txBody>
          <a:bodyPr>
            <a:noAutofit/>
          </a:bodyPr>
          <a:lstStyle/>
          <a:p>
            <a:r>
              <a:rPr lang="pl-PL" sz="3200" dirty="0" smtClean="0">
                <a:solidFill>
                  <a:schemeClr val="tx1"/>
                </a:solidFill>
                <a:latin typeface="Monotype Corsiva" pitchFamily="66" charset="0"/>
              </a:rPr>
              <a:t>To ja Dominik, wasz wytrwały fotograf.</a:t>
            </a:r>
            <a:endParaRPr lang="pl-PL" sz="3200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3857628"/>
            <a:ext cx="1143008" cy="901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Tm="5000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714348" y="428604"/>
            <a:ext cx="808672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pl-PL" sz="3600" dirty="0" smtClean="0">
                <a:solidFill>
                  <a:schemeClr val="tx1"/>
                </a:solidFill>
                <a:latin typeface="Algerian" pitchFamily="82" charset="0"/>
              </a:rPr>
              <a:t/>
            </a:r>
            <a:br>
              <a:rPr lang="pl-PL" sz="3600" dirty="0" smtClean="0">
                <a:solidFill>
                  <a:schemeClr val="tx1"/>
                </a:solidFill>
                <a:latin typeface="Algerian" pitchFamily="82" charset="0"/>
              </a:rPr>
            </a:br>
            <a:r>
              <a:rPr lang="pl-PL" sz="3600" dirty="0" smtClean="0">
                <a:solidFill>
                  <a:schemeClr val="tx1"/>
                </a:solidFill>
                <a:latin typeface="Algerian" pitchFamily="82" charset="0"/>
              </a:rPr>
              <a:t/>
            </a:r>
            <a:br>
              <a:rPr lang="pl-PL" sz="3600" dirty="0" smtClean="0">
                <a:solidFill>
                  <a:schemeClr val="tx1"/>
                </a:solidFill>
                <a:latin typeface="Algerian" pitchFamily="82" charset="0"/>
              </a:rPr>
            </a:br>
            <a:r>
              <a:rPr lang="pl-PL" sz="3600" dirty="0" smtClean="0">
                <a:solidFill>
                  <a:schemeClr val="tx1"/>
                </a:solidFill>
                <a:latin typeface="Algerian" pitchFamily="82" charset="0"/>
              </a:rPr>
              <a:t>murowana </a:t>
            </a:r>
            <a:r>
              <a:rPr lang="pl-PL" sz="3600" dirty="0" smtClean="0">
                <a:solidFill>
                  <a:schemeClr val="tx1"/>
                </a:solidFill>
                <a:latin typeface="Algerian" pitchFamily="82" charset="0"/>
              </a:rPr>
              <a:t> kaplica  z  </a:t>
            </a:r>
            <a:r>
              <a:rPr lang="pl-PL" sz="3600" dirty="0" err="1" smtClean="0">
                <a:solidFill>
                  <a:schemeClr val="tx1"/>
                </a:solidFill>
                <a:latin typeface="Algerian" pitchFamily="82" charset="0"/>
              </a:rPr>
              <a:t>figurĄ</a:t>
            </a:r>
            <a:r>
              <a:rPr lang="pl-PL" sz="3600" dirty="0" smtClean="0">
                <a:solidFill>
                  <a:schemeClr val="tx1"/>
                </a:solidFill>
                <a:latin typeface="Algerian" pitchFamily="82" charset="0"/>
              </a:rPr>
              <a:t/>
            </a:r>
            <a:br>
              <a:rPr lang="pl-PL" sz="3600" dirty="0" smtClean="0">
                <a:solidFill>
                  <a:schemeClr val="tx1"/>
                </a:solidFill>
                <a:latin typeface="Algerian" pitchFamily="82" charset="0"/>
              </a:rPr>
            </a:br>
            <a:r>
              <a:rPr lang="pl-PL" sz="3600" dirty="0" smtClean="0">
                <a:solidFill>
                  <a:srgbClr val="002060"/>
                </a:solidFill>
                <a:latin typeface="Algerian" pitchFamily="82" charset="0"/>
              </a:rPr>
              <a:t>Św. Jana Nepomucena</a:t>
            </a:r>
            <a:r>
              <a:rPr lang="pl-PL" sz="3600" dirty="0" smtClean="0">
                <a:solidFill>
                  <a:schemeClr val="tx1"/>
                </a:solidFill>
                <a:latin typeface="Algerian" pitchFamily="82" charset="0"/>
              </a:rPr>
              <a:t/>
            </a:r>
            <a:br>
              <a:rPr lang="pl-PL" sz="3600" dirty="0" smtClean="0">
                <a:solidFill>
                  <a:schemeClr val="tx1"/>
                </a:solidFill>
                <a:latin typeface="Algerian" pitchFamily="82" charset="0"/>
              </a:rPr>
            </a:br>
            <a:r>
              <a:rPr lang="pl-PL" dirty="0" smtClean="0">
                <a:solidFill>
                  <a:srgbClr val="2AA830"/>
                </a:solidFill>
                <a:latin typeface="Algerian" pitchFamily="82" charset="0"/>
              </a:rPr>
              <a:t/>
            </a:r>
            <a:br>
              <a:rPr lang="pl-PL" dirty="0" smtClean="0">
                <a:solidFill>
                  <a:srgbClr val="2AA830"/>
                </a:solidFill>
                <a:latin typeface="Algerian" pitchFamily="82" charset="0"/>
              </a:rPr>
            </a:br>
            <a:r>
              <a:rPr lang="pl-PL" dirty="0" smtClean="0">
                <a:latin typeface="Algerian" pitchFamily="82" charset="0"/>
              </a:rPr>
              <a:t/>
            </a:r>
            <a:br>
              <a:rPr lang="pl-PL" dirty="0" smtClean="0">
                <a:latin typeface="Algerian" pitchFamily="82" charset="0"/>
              </a:rPr>
            </a:br>
            <a:endParaRPr lang="pl-PL" sz="3100" dirty="0">
              <a:solidFill>
                <a:schemeClr val="tx1"/>
              </a:solidFill>
            </a:endParaRPr>
          </a:p>
        </p:txBody>
      </p:sp>
      <p:pic>
        <p:nvPicPr>
          <p:cNvPr id="2052" name="Picture 4" descr="webQuest - kapliczki i krzyże 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2568" y="2428868"/>
            <a:ext cx="3543308" cy="2657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4" name="Picture 6" descr="webQuest - kapliczki i krzyże 0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857232"/>
            <a:ext cx="1881201" cy="141090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428736"/>
            <a:ext cx="2321735" cy="321471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055" name="Picture 7" descr="webQuest - kapliczki i krzyże 00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71604" y="2428868"/>
            <a:ext cx="3619525" cy="27146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pole tekstowe 7"/>
          <p:cNvSpPr txBox="1"/>
          <p:nvPr/>
        </p:nvSpPr>
        <p:spPr>
          <a:xfrm>
            <a:off x="285720" y="5286388"/>
            <a:ext cx="8858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dirty="0" smtClean="0"/>
              <a:t>Wybudowana za czasów prob. </a:t>
            </a:r>
            <a:r>
              <a:rPr lang="pl-PL" sz="2000" b="1" dirty="0" smtClean="0"/>
              <a:t>Bernarda Pisula </a:t>
            </a:r>
            <a:r>
              <a:rPr lang="pl-PL" sz="2000" dirty="0" smtClean="0"/>
              <a:t>około </a:t>
            </a:r>
            <a:r>
              <a:rPr lang="pl-PL" sz="2800" dirty="0" smtClean="0"/>
              <a:t>1670</a:t>
            </a:r>
            <a:r>
              <a:rPr lang="pl-PL" sz="2000" dirty="0" smtClean="0"/>
              <a:t> roku.</a:t>
            </a:r>
          </a:p>
          <a:p>
            <a:pPr algn="ctr"/>
            <a:r>
              <a:rPr lang="pl-PL" sz="2000" dirty="0" smtClean="0"/>
              <a:t>        Wielokrotnie odnawiana przez kolejnych </a:t>
            </a:r>
            <a:r>
              <a:rPr lang="pl-PL" sz="2000" dirty="0" err="1" smtClean="0"/>
              <a:t>proboszczy</a:t>
            </a:r>
            <a:r>
              <a:rPr lang="pl-PL" sz="2000" dirty="0" smtClean="0"/>
              <a:t> i parafian.</a:t>
            </a:r>
            <a:endParaRPr lang="pl-PL" sz="2000" dirty="0"/>
          </a:p>
        </p:txBody>
      </p:sp>
    </p:spTree>
  </p:cSld>
  <p:clrMapOvr>
    <a:masterClrMapping/>
  </p:clrMapOvr>
  <p:transition spd="med" advTm="8000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1142984"/>
            <a:ext cx="1285884" cy="27146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123" name="Picture 3" descr="webQuest - kapliczki i krzyże 0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1428736"/>
            <a:ext cx="4286280" cy="48577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5" name="Tytuł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pl-PL" sz="3600" dirty="0" smtClean="0">
                <a:solidFill>
                  <a:schemeClr val="tx1"/>
                </a:solidFill>
                <a:latin typeface="Algerian" pitchFamily="82" charset="0"/>
              </a:rPr>
              <a:t/>
            </a:r>
            <a:br>
              <a:rPr lang="pl-PL" sz="3600" dirty="0" smtClean="0">
                <a:solidFill>
                  <a:schemeClr val="tx1"/>
                </a:solidFill>
                <a:latin typeface="Algerian" pitchFamily="82" charset="0"/>
              </a:rPr>
            </a:br>
            <a:r>
              <a:rPr lang="pl-PL" sz="3600" dirty="0" smtClean="0">
                <a:solidFill>
                  <a:schemeClr val="tx1"/>
                </a:solidFill>
                <a:latin typeface="Algerian" pitchFamily="82" charset="0"/>
              </a:rPr>
              <a:t/>
            </a:r>
            <a:br>
              <a:rPr lang="pl-PL" sz="3600" dirty="0" smtClean="0">
                <a:solidFill>
                  <a:schemeClr val="tx1"/>
                </a:solidFill>
                <a:latin typeface="Algerian" pitchFamily="82" charset="0"/>
              </a:rPr>
            </a:br>
            <a:r>
              <a:rPr lang="pl-PL" sz="3600" dirty="0" smtClean="0">
                <a:solidFill>
                  <a:schemeClr val="tx1"/>
                </a:solidFill>
                <a:latin typeface="Algerian" pitchFamily="82" charset="0"/>
              </a:rPr>
              <a:t>  kapliczka  z  </a:t>
            </a:r>
            <a:r>
              <a:rPr lang="pl-PL" sz="3600" dirty="0" err="1" smtClean="0">
                <a:solidFill>
                  <a:schemeClr val="tx1"/>
                </a:solidFill>
                <a:latin typeface="Algerian" pitchFamily="82" charset="0"/>
              </a:rPr>
              <a:t>figurĄ</a:t>
            </a:r>
            <a:r>
              <a:rPr lang="pl-PL" sz="3600" dirty="0" smtClean="0">
                <a:solidFill>
                  <a:schemeClr val="tx1"/>
                </a:solidFill>
                <a:latin typeface="Algerian" pitchFamily="82" charset="0"/>
              </a:rPr>
              <a:t/>
            </a:r>
            <a:br>
              <a:rPr lang="pl-PL" sz="3600" dirty="0" smtClean="0">
                <a:solidFill>
                  <a:schemeClr val="tx1"/>
                </a:solidFill>
                <a:latin typeface="Algerian" pitchFamily="82" charset="0"/>
              </a:rPr>
            </a:br>
            <a:r>
              <a:rPr lang="pl-PL" sz="3600" dirty="0" err="1" smtClean="0">
                <a:solidFill>
                  <a:schemeClr val="bg2">
                    <a:lumMod val="50000"/>
                  </a:schemeClr>
                </a:solidFill>
                <a:latin typeface="Algerian" pitchFamily="82" charset="0"/>
              </a:rPr>
              <a:t>najŚwiĘtrzej</a:t>
            </a:r>
            <a:r>
              <a:rPr lang="pl-PL" sz="3600" dirty="0" smtClean="0">
                <a:solidFill>
                  <a:schemeClr val="bg2">
                    <a:lumMod val="50000"/>
                  </a:schemeClr>
                </a:solidFill>
                <a:latin typeface="Algerian" pitchFamily="82" charset="0"/>
              </a:rPr>
              <a:t>  Marii  Panny</a:t>
            </a:r>
            <a:br>
              <a:rPr lang="pl-PL" sz="3600" dirty="0" smtClean="0">
                <a:solidFill>
                  <a:schemeClr val="bg2">
                    <a:lumMod val="50000"/>
                  </a:schemeClr>
                </a:solidFill>
                <a:latin typeface="Algerian" pitchFamily="82" charset="0"/>
              </a:rPr>
            </a:br>
            <a:r>
              <a:rPr lang="pl-PL" dirty="0" smtClean="0">
                <a:solidFill>
                  <a:schemeClr val="bg2">
                    <a:lumMod val="50000"/>
                  </a:schemeClr>
                </a:solidFill>
                <a:latin typeface="Algerian" pitchFamily="82" charset="0"/>
              </a:rPr>
              <a:t/>
            </a:r>
            <a:br>
              <a:rPr lang="pl-PL" dirty="0" smtClean="0">
                <a:solidFill>
                  <a:schemeClr val="bg2">
                    <a:lumMod val="50000"/>
                  </a:schemeClr>
                </a:solidFill>
                <a:latin typeface="Algerian" pitchFamily="82" charset="0"/>
              </a:rPr>
            </a:br>
            <a:r>
              <a:rPr lang="pl-PL" dirty="0" smtClean="0">
                <a:latin typeface="Algerian" pitchFamily="82" charset="0"/>
              </a:rPr>
              <a:t/>
            </a:r>
            <a:br>
              <a:rPr lang="pl-PL" dirty="0" smtClean="0">
                <a:latin typeface="Algerian" pitchFamily="82" charset="0"/>
              </a:rPr>
            </a:br>
            <a:endParaRPr lang="pl-PL" sz="3100" dirty="0">
              <a:solidFill>
                <a:schemeClr val="tx1"/>
              </a:solidFill>
            </a:endParaRPr>
          </a:p>
        </p:txBody>
      </p:sp>
      <p:sp>
        <p:nvSpPr>
          <p:cNvPr id="6" name="pole tekstowe 5"/>
          <p:cNvSpPr txBox="1"/>
          <p:nvPr/>
        </p:nvSpPr>
        <p:spPr>
          <a:xfrm>
            <a:off x="642910" y="3286125"/>
            <a:ext cx="3857652" cy="2585323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  <a:outerShdw blurRad="50800" dist="381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l-PL" sz="2400" dirty="0" smtClean="0"/>
              <a:t>Wymurowana </a:t>
            </a:r>
          </a:p>
          <a:p>
            <a:r>
              <a:rPr lang="pl-PL" sz="2400" dirty="0" smtClean="0"/>
              <a:t>około </a:t>
            </a:r>
            <a:r>
              <a:rPr lang="pl-PL" sz="2800" b="1" dirty="0" smtClean="0"/>
              <a:t>1890</a:t>
            </a:r>
            <a:r>
              <a:rPr lang="pl-PL" sz="2800" dirty="0" smtClean="0"/>
              <a:t> roku </a:t>
            </a:r>
          </a:p>
          <a:p>
            <a:r>
              <a:rPr lang="pl-PL" sz="2400" dirty="0" smtClean="0"/>
              <a:t>w ogrodzie </a:t>
            </a:r>
            <a:r>
              <a:rPr lang="pl-PL" sz="2800" b="1" dirty="0" smtClean="0"/>
              <a:t>p. </a:t>
            </a:r>
            <a:r>
              <a:rPr lang="pl-PL" sz="2800" b="1" dirty="0" err="1" smtClean="0"/>
              <a:t>Siera</a:t>
            </a:r>
            <a:r>
              <a:rPr lang="pl-PL" sz="2800" dirty="0" smtClean="0"/>
              <a:t>. </a:t>
            </a:r>
          </a:p>
          <a:p>
            <a:endParaRPr lang="pl-PL" sz="1000" dirty="0" smtClean="0"/>
          </a:p>
          <a:p>
            <a:r>
              <a:rPr lang="pl-PL" sz="2400" dirty="0" smtClean="0">
                <a:latin typeface="Monotype Corsiva" pitchFamily="66" charset="0"/>
              </a:rPr>
              <a:t>Obecnie opiekują się </a:t>
            </a:r>
          </a:p>
          <a:p>
            <a:r>
              <a:rPr lang="pl-PL" sz="2400" dirty="0" smtClean="0">
                <a:latin typeface="Monotype Corsiva" pitchFamily="66" charset="0"/>
              </a:rPr>
              <a:t>nią państwo Bujoczek.</a:t>
            </a:r>
          </a:p>
          <a:p>
            <a:endParaRPr lang="pl-PL" sz="2400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214422"/>
            <a:ext cx="2000250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Prostokąt 11"/>
          <p:cNvSpPr/>
          <p:nvPr/>
        </p:nvSpPr>
        <p:spPr>
          <a:xfrm rot="21021102">
            <a:off x="297845" y="1445623"/>
            <a:ext cx="1932439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Woszczyce</a:t>
            </a:r>
            <a:endParaRPr lang="pl-PL" sz="1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5" name="Prostokąt 14"/>
          <p:cNvSpPr/>
          <p:nvPr/>
        </p:nvSpPr>
        <p:spPr>
          <a:xfrm>
            <a:off x="285720" y="1785926"/>
            <a:ext cx="1609736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1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ul. Piastowska</a:t>
            </a:r>
            <a:endParaRPr lang="pl-PL" sz="16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Tm="8000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2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12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sz="4400" dirty="0" smtClean="0">
                <a:solidFill>
                  <a:schemeClr val="tx1"/>
                </a:solidFill>
                <a:latin typeface="Algerian" pitchFamily="82" charset="0"/>
              </a:rPr>
              <a:t>kapliczka  z  </a:t>
            </a:r>
            <a:r>
              <a:rPr lang="pl-PL" sz="4400" dirty="0" err="1" smtClean="0">
                <a:solidFill>
                  <a:schemeClr val="tx1"/>
                </a:solidFill>
                <a:latin typeface="Algerian" pitchFamily="82" charset="0"/>
              </a:rPr>
              <a:t>figurĄ</a:t>
            </a:r>
            <a:r>
              <a:rPr lang="pl-PL" sz="4400" dirty="0" smtClean="0">
                <a:solidFill>
                  <a:schemeClr val="tx1"/>
                </a:solidFill>
                <a:latin typeface="Algerian" pitchFamily="82" charset="0"/>
              </a:rPr>
              <a:t/>
            </a:r>
            <a:br>
              <a:rPr lang="pl-PL" sz="4400" dirty="0" smtClean="0">
                <a:solidFill>
                  <a:schemeClr val="tx1"/>
                </a:solidFill>
                <a:latin typeface="Algerian" pitchFamily="82" charset="0"/>
              </a:rPr>
            </a:br>
            <a:r>
              <a:rPr lang="pl-PL" sz="4400" dirty="0" err="1" smtClean="0">
                <a:solidFill>
                  <a:srgbClr val="00B0F0"/>
                </a:solidFill>
                <a:latin typeface="Algerian" pitchFamily="82" charset="0"/>
              </a:rPr>
              <a:t>najŚwiĘtrzej</a:t>
            </a:r>
            <a:r>
              <a:rPr lang="pl-PL" sz="4400" dirty="0" smtClean="0">
                <a:solidFill>
                  <a:srgbClr val="00B0F0"/>
                </a:solidFill>
                <a:latin typeface="Algerian" pitchFamily="82" charset="0"/>
              </a:rPr>
              <a:t>  Marii  Panny</a:t>
            </a:r>
            <a:endParaRPr lang="pl-PL" dirty="0">
              <a:solidFill>
                <a:srgbClr val="00B0F0"/>
              </a:solidFill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1500174"/>
            <a:ext cx="2143125" cy="2790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4" name="Picture 2" descr="webQuest - kapliczki i krzyże 0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2357430"/>
            <a:ext cx="3214710" cy="4286280"/>
          </a:xfrm>
          <a:prstGeom prst="rect">
            <a:avLst/>
          </a:prstGeom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softEdge rad="112500"/>
          </a:effectLst>
        </p:spPr>
      </p:pic>
      <p:sp>
        <p:nvSpPr>
          <p:cNvPr id="5" name="pole tekstowe 4"/>
          <p:cNvSpPr txBox="1"/>
          <p:nvPr/>
        </p:nvSpPr>
        <p:spPr>
          <a:xfrm>
            <a:off x="785786" y="2000240"/>
            <a:ext cx="3714776" cy="3539430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outerShdw blurRad="50800" dist="381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l-PL" sz="2400" dirty="0" smtClean="0">
                <a:solidFill>
                  <a:schemeClr val="tx1"/>
                </a:solidFill>
              </a:rPr>
              <a:t>Kapliczka mieści się </a:t>
            </a:r>
          </a:p>
          <a:p>
            <a:r>
              <a:rPr lang="pl-PL" sz="2400" dirty="0" smtClean="0">
                <a:solidFill>
                  <a:schemeClr val="tx1"/>
                </a:solidFill>
              </a:rPr>
              <a:t>w posesji </a:t>
            </a:r>
            <a:r>
              <a:rPr lang="pl-PL" sz="2400" b="1" dirty="0" smtClean="0">
                <a:solidFill>
                  <a:schemeClr val="tx1"/>
                </a:solidFill>
              </a:rPr>
              <a:t>państwa Kempa</a:t>
            </a:r>
            <a:r>
              <a:rPr lang="pl-PL" sz="2400" dirty="0" smtClean="0">
                <a:solidFill>
                  <a:schemeClr val="tx1"/>
                </a:solidFill>
              </a:rPr>
              <a:t> i to oni są jej fundatorami.</a:t>
            </a:r>
          </a:p>
          <a:p>
            <a:r>
              <a:rPr lang="pl-PL" sz="2400" dirty="0" smtClean="0">
                <a:solidFill>
                  <a:schemeClr val="tx1"/>
                </a:solidFill>
              </a:rPr>
              <a:t>Powstała z okazji prymicji ks. Jacka Kempy w </a:t>
            </a:r>
            <a:r>
              <a:rPr lang="pl-PL" sz="2400" b="1" dirty="0" smtClean="0">
                <a:solidFill>
                  <a:schemeClr val="tx1"/>
                </a:solidFill>
              </a:rPr>
              <a:t>1990 r</a:t>
            </a:r>
            <a:r>
              <a:rPr lang="pl-PL" sz="2400" dirty="0" smtClean="0">
                <a:solidFill>
                  <a:schemeClr val="tx1"/>
                </a:solidFill>
              </a:rPr>
              <a:t>. </a:t>
            </a:r>
            <a:r>
              <a:rPr lang="pl-PL" sz="2800" dirty="0" smtClean="0">
                <a:solidFill>
                  <a:schemeClr val="tx1"/>
                </a:solidFill>
                <a:latin typeface="Monotype Corsiva" pitchFamily="66" charset="0"/>
              </a:rPr>
              <a:t>Opiekują się nią państwo Ciszewscy i Wałach.</a:t>
            </a:r>
            <a:endParaRPr lang="pl-PL" sz="2800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med" advTm="8000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sz="half" idx="1"/>
          </p:nvPr>
        </p:nvSpPr>
        <p:spPr>
          <a:xfrm>
            <a:off x="214282" y="2571744"/>
            <a:ext cx="4500594" cy="400050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pl-PL" sz="1900" dirty="0" smtClean="0"/>
              <a:t>- Kto jest fundatorem krzyża, który stoi na państwa posesji?</a:t>
            </a:r>
          </a:p>
          <a:p>
            <a:pPr>
              <a:buFontTx/>
              <a:buChar char="-"/>
            </a:pPr>
            <a:r>
              <a:rPr lang="pl-PL" sz="1900" b="1" dirty="0" smtClean="0">
                <a:solidFill>
                  <a:schemeClr val="bg1"/>
                </a:solidFill>
              </a:rPr>
              <a:t>Franciszek Matuszczyk, krewny mojego męża. </a:t>
            </a:r>
          </a:p>
          <a:p>
            <a:pPr>
              <a:buFontTx/>
              <a:buChar char="-"/>
            </a:pPr>
            <a:r>
              <a:rPr lang="pl-PL" sz="1900" dirty="0" smtClean="0"/>
              <a:t> W którym roku krzyż został postawiony?</a:t>
            </a:r>
          </a:p>
          <a:p>
            <a:pPr>
              <a:buFontTx/>
              <a:buChar char="-"/>
            </a:pPr>
            <a:r>
              <a:rPr lang="pl-PL" sz="1900" b="1" dirty="0" smtClean="0">
                <a:solidFill>
                  <a:schemeClr val="bg1"/>
                </a:solidFill>
              </a:rPr>
              <a:t>Został on postawiony w ogrodzie Józefa Matuszczyka w 1876 roku. </a:t>
            </a:r>
          </a:p>
          <a:p>
            <a:pPr>
              <a:buFontTx/>
              <a:buChar char="-"/>
            </a:pPr>
            <a:r>
              <a:rPr lang="pl-PL" sz="1900" dirty="0" smtClean="0"/>
              <a:t>Czy od tego czasu zmienił wygląd?</a:t>
            </a:r>
          </a:p>
          <a:p>
            <a:pPr>
              <a:buFontTx/>
              <a:buChar char="-"/>
            </a:pPr>
            <a:r>
              <a:rPr lang="pl-PL" sz="1900" b="1" dirty="0" smtClean="0">
                <a:solidFill>
                  <a:schemeClr val="bg1"/>
                </a:solidFill>
              </a:rPr>
              <a:t>Nie, kolejne pokolenia tylko go odnawiały.</a:t>
            </a:r>
          </a:p>
          <a:p>
            <a:pPr>
              <a:buFontTx/>
              <a:buChar char="-"/>
            </a:pPr>
            <a:r>
              <a:rPr lang="pl-PL" sz="1900" dirty="0" smtClean="0"/>
              <a:t>No właśnie. Kto obecnie dba o krzyż?</a:t>
            </a:r>
          </a:p>
          <a:p>
            <a:pPr>
              <a:buFontTx/>
              <a:buChar char="-"/>
            </a:pPr>
            <a:r>
              <a:rPr lang="pl-PL" sz="1900" b="1" dirty="0" smtClean="0">
                <a:solidFill>
                  <a:schemeClr val="bg1"/>
                </a:solidFill>
              </a:rPr>
              <a:t>Mieszkańcy domu, przy którym </a:t>
            </a:r>
          </a:p>
          <a:p>
            <a:pPr>
              <a:buNone/>
            </a:pPr>
            <a:r>
              <a:rPr lang="pl-PL" sz="1900" b="1" dirty="0" smtClean="0">
                <a:solidFill>
                  <a:schemeClr val="bg1"/>
                </a:solidFill>
              </a:rPr>
              <a:t>   stoi - państwo Kwoka.</a:t>
            </a:r>
          </a:p>
          <a:p>
            <a:pPr>
              <a:buNone/>
            </a:pPr>
            <a:endParaRPr lang="pl-PL" sz="2300" dirty="0" smtClean="0"/>
          </a:p>
          <a:p>
            <a:pPr>
              <a:buNone/>
            </a:pPr>
            <a:r>
              <a:rPr lang="pl-PL" sz="2100" dirty="0" smtClean="0"/>
              <a:t>   </a:t>
            </a:r>
          </a:p>
        </p:txBody>
      </p:sp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sz="5400" dirty="0" smtClean="0">
                <a:solidFill>
                  <a:schemeClr val="bg1"/>
                </a:solidFill>
                <a:latin typeface="Algerian" pitchFamily="82" charset="0"/>
              </a:rPr>
              <a:t>Kamienny  </a:t>
            </a:r>
            <a:r>
              <a:rPr lang="pl-PL" sz="5400" dirty="0" err="1" smtClean="0">
                <a:solidFill>
                  <a:schemeClr val="bg1"/>
                </a:solidFill>
                <a:latin typeface="Algerian" pitchFamily="82" charset="0"/>
              </a:rPr>
              <a:t>KrzyŻ</a:t>
            </a:r>
            <a:r>
              <a:rPr lang="pl-PL" sz="5400" dirty="0" smtClean="0">
                <a:solidFill>
                  <a:schemeClr val="tx2">
                    <a:lumMod val="50000"/>
                  </a:schemeClr>
                </a:solidFill>
                <a:latin typeface="Algerian" pitchFamily="82" charset="0"/>
              </a:rPr>
              <a:t> </a:t>
            </a:r>
            <a:r>
              <a:rPr lang="pl-PL" sz="4900" dirty="0" smtClean="0">
                <a:solidFill>
                  <a:schemeClr val="bg1"/>
                </a:solidFill>
                <a:latin typeface="Algerian" pitchFamily="82" charset="0"/>
              </a:rPr>
              <a:t>z </a:t>
            </a:r>
            <a:r>
              <a:rPr lang="pl-PL" sz="4900" dirty="0" err="1" smtClean="0">
                <a:solidFill>
                  <a:schemeClr val="bg1"/>
                </a:solidFill>
                <a:latin typeface="Algerian" pitchFamily="82" charset="0"/>
              </a:rPr>
              <a:t>figurĄ</a:t>
            </a:r>
            <a:r>
              <a:rPr lang="pl-PL" sz="5400" dirty="0" smtClean="0">
                <a:solidFill>
                  <a:schemeClr val="tx2">
                    <a:lumMod val="50000"/>
                  </a:schemeClr>
                </a:solidFill>
                <a:latin typeface="Algerian" pitchFamily="82" charset="0"/>
              </a:rPr>
              <a:t/>
            </a:r>
            <a:br>
              <a:rPr lang="pl-PL" sz="5400" dirty="0" smtClean="0">
                <a:solidFill>
                  <a:schemeClr val="tx2">
                    <a:lumMod val="50000"/>
                  </a:schemeClr>
                </a:solidFill>
                <a:latin typeface="Algerian" pitchFamily="82" charset="0"/>
              </a:rPr>
            </a:br>
            <a:r>
              <a:rPr lang="pl-PL" sz="4400" dirty="0" smtClean="0">
                <a:solidFill>
                  <a:schemeClr val="tx2">
                    <a:lumMod val="50000"/>
                  </a:schemeClr>
                </a:solidFill>
                <a:latin typeface="Algerian" pitchFamily="82" charset="0"/>
              </a:rPr>
              <a:t>matki  boskiej  bolesnej</a:t>
            </a:r>
            <a:endParaRPr lang="pl-PL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1428736"/>
            <a:ext cx="4410553" cy="5429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428736"/>
            <a:ext cx="67627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bjaśnienie owalne 5"/>
          <p:cNvSpPr/>
          <p:nvPr/>
        </p:nvSpPr>
        <p:spPr>
          <a:xfrm>
            <a:off x="928662" y="1428736"/>
            <a:ext cx="3571900" cy="1143008"/>
          </a:xfrm>
          <a:prstGeom prst="wedgeEllipseCallout">
            <a:avLst>
              <a:gd name="adj1" fmla="val -54629"/>
              <a:gd name="adj2" fmla="val -1612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 smtClean="0">
                <a:solidFill>
                  <a:schemeClr val="bg1"/>
                </a:solidFill>
              </a:rPr>
              <a:t>Wywiad przeprowadzony </a:t>
            </a:r>
          </a:p>
          <a:p>
            <a:pPr algn="ctr"/>
            <a:r>
              <a:rPr lang="pl-PL" sz="1400" b="1" dirty="0" smtClean="0">
                <a:solidFill>
                  <a:schemeClr val="bg1"/>
                </a:solidFill>
              </a:rPr>
              <a:t>z mieszkanką Woszczyc </a:t>
            </a:r>
          </a:p>
          <a:p>
            <a:pPr algn="ctr"/>
            <a:r>
              <a:rPr lang="pl-PL" sz="1600" b="1" dirty="0" smtClean="0">
                <a:solidFill>
                  <a:schemeClr val="bg1"/>
                </a:solidFill>
              </a:rPr>
              <a:t>p. Teresą Kwoka.</a:t>
            </a:r>
            <a:endParaRPr lang="pl-PL" sz="1600" b="1" dirty="0">
              <a:solidFill>
                <a:schemeClr val="bg1"/>
              </a:solidFill>
            </a:endParaRPr>
          </a:p>
        </p:txBody>
      </p:sp>
      <p:sp>
        <p:nvSpPr>
          <p:cNvPr id="7" name="Tytuł 2"/>
          <p:cNvSpPr txBox="1">
            <a:spLocks/>
          </p:cNvSpPr>
          <p:nvPr/>
        </p:nvSpPr>
        <p:spPr>
          <a:xfrm>
            <a:off x="714348" y="428604"/>
            <a:ext cx="8086724" cy="1143000"/>
          </a:xfrm>
          <a:prstGeom prst="rect">
            <a:avLst/>
          </a:prstGeom>
        </p:spPr>
        <p:txBody>
          <a:bodyPr vert="horz" rtlCol="0" anchor="ctr">
            <a:normAutofit fontScale="975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lvl="0" algn="ctr">
              <a:spcBef>
                <a:spcPct val="0"/>
              </a:spcBef>
            </a:pPr>
            <a:r>
              <a:rPr lang="pl-PL" sz="3600" b="1" dirty="0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lgerian" pitchFamily="82" charset="0"/>
              </a:rPr>
              <a:t/>
            </a:r>
            <a:br>
              <a:rPr lang="pl-PL" sz="3600" b="1" dirty="0" smtClean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lgerian" pitchFamily="82" charset="0"/>
              </a:rPr>
            </a:br>
            <a:endParaRPr kumimoji="0" lang="pl-PL" sz="3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 advTm="12000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sz="4000" dirty="0" smtClean="0">
                <a:solidFill>
                  <a:schemeClr val="tx1"/>
                </a:solidFill>
                <a:latin typeface="Algerian" pitchFamily="82" charset="0"/>
              </a:rPr>
              <a:t>KAMIENNY  KRZYŻ  z </a:t>
            </a:r>
            <a:r>
              <a:rPr lang="pl-PL" sz="4000" dirty="0" err="1" smtClean="0">
                <a:solidFill>
                  <a:schemeClr val="tx1"/>
                </a:solidFill>
                <a:latin typeface="Algerian" pitchFamily="82" charset="0"/>
              </a:rPr>
              <a:t>figurĄ</a:t>
            </a:r>
            <a:r>
              <a:rPr lang="pl-PL" sz="4000" dirty="0" smtClean="0">
                <a:solidFill>
                  <a:schemeClr val="tx1"/>
                </a:solidFill>
                <a:latin typeface="Algerian" pitchFamily="82" charset="0"/>
              </a:rPr>
              <a:t> </a:t>
            </a:r>
            <a:br>
              <a:rPr lang="pl-PL" sz="4000" dirty="0" smtClean="0">
                <a:solidFill>
                  <a:schemeClr val="tx1"/>
                </a:solidFill>
                <a:latin typeface="Algerian" pitchFamily="82" charset="0"/>
              </a:rPr>
            </a:br>
            <a:r>
              <a:rPr lang="pl-PL" sz="900" dirty="0" smtClean="0">
                <a:solidFill>
                  <a:schemeClr val="tx1"/>
                </a:solidFill>
                <a:latin typeface="Algerian" pitchFamily="82" charset="0"/>
              </a:rPr>
              <a:t/>
            </a:r>
            <a:br>
              <a:rPr lang="pl-PL" sz="900" dirty="0" smtClean="0">
                <a:solidFill>
                  <a:schemeClr val="tx1"/>
                </a:solidFill>
                <a:latin typeface="Algerian" pitchFamily="82" charset="0"/>
              </a:rPr>
            </a:br>
            <a:r>
              <a:rPr lang="pl-PL" sz="4000" dirty="0" smtClean="0">
                <a:solidFill>
                  <a:srgbClr val="00B0F0"/>
                </a:solidFill>
                <a:latin typeface="Algerian" pitchFamily="82" charset="0"/>
              </a:rPr>
              <a:t>Matki  boskiej  bolesnej</a:t>
            </a:r>
            <a:endParaRPr lang="pl-PL" dirty="0">
              <a:solidFill>
                <a:schemeClr val="tx1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2357430"/>
            <a:ext cx="152400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0" name="Picture 2" descr="webQuest - kapliczki i krzyże 0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2928934"/>
            <a:ext cx="4786346" cy="3589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8" name="pole tekstowe 7"/>
          <p:cNvSpPr txBox="1"/>
          <p:nvPr/>
        </p:nvSpPr>
        <p:spPr>
          <a:xfrm>
            <a:off x="214282" y="2143116"/>
            <a:ext cx="3786214" cy="3046988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outerShdw blurRad="50800" dist="381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l-PL" sz="2400" dirty="0" smtClean="0">
                <a:solidFill>
                  <a:schemeClr val="tx1"/>
                </a:solidFill>
              </a:rPr>
              <a:t>Ufundowany przez „</a:t>
            </a:r>
            <a:r>
              <a:rPr lang="pl-PL" sz="2400" b="1" dirty="0" smtClean="0">
                <a:solidFill>
                  <a:schemeClr val="tx1"/>
                </a:solidFill>
              </a:rPr>
              <a:t>Franciszka</a:t>
            </a:r>
            <a:r>
              <a:rPr lang="pl-PL" sz="2400" dirty="0" smtClean="0">
                <a:solidFill>
                  <a:schemeClr val="tx1"/>
                </a:solidFill>
              </a:rPr>
              <a:t> i </a:t>
            </a:r>
            <a:r>
              <a:rPr lang="pl-PL" sz="2400" b="1" dirty="0" smtClean="0">
                <a:solidFill>
                  <a:schemeClr val="tx1"/>
                </a:solidFill>
              </a:rPr>
              <a:t>Franciszkę </a:t>
            </a:r>
            <a:r>
              <a:rPr lang="pl-PL" sz="2400" b="1" dirty="0" err="1" smtClean="0">
                <a:solidFill>
                  <a:schemeClr val="tx1"/>
                </a:solidFill>
              </a:rPr>
              <a:t>Pissarek</a:t>
            </a:r>
            <a:r>
              <a:rPr lang="pl-PL" sz="2400" b="1" dirty="0" smtClean="0">
                <a:solidFill>
                  <a:schemeClr val="tx1"/>
                </a:solidFill>
              </a:rPr>
              <a:t>” </a:t>
            </a:r>
            <a:r>
              <a:rPr lang="pl-PL" sz="2400" dirty="0" smtClean="0">
                <a:solidFill>
                  <a:schemeClr val="tx1"/>
                </a:solidFill>
              </a:rPr>
              <a:t>w</a:t>
            </a:r>
            <a:r>
              <a:rPr lang="pl-PL" sz="2400" b="1" dirty="0" smtClean="0">
                <a:solidFill>
                  <a:schemeClr val="tx1"/>
                </a:solidFill>
              </a:rPr>
              <a:t> 1892 r., </a:t>
            </a:r>
            <a:r>
              <a:rPr lang="pl-PL" sz="2400" dirty="0" smtClean="0">
                <a:solidFill>
                  <a:schemeClr val="tx1"/>
                </a:solidFill>
              </a:rPr>
              <a:t>a </a:t>
            </a:r>
            <a:endParaRPr lang="pl-PL" sz="2400" b="1" dirty="0" smtClean="0">
              <a:solidFill>
                <a:schemeClr val="tx1"/>
              </a:solidFill>
            </a:endParaRPr>
          </a:p>
          <a:p>
            <a:r>
              <a:rPr lang="pl-PL" sz="2400" dirty="0" smtClean="0">
                <a:solidFill>
                  <a:schemeClr val="tx1"/>
                </a:solidFill>
              </a:rPr>
              <a:t>postawiony w ogrodzie Pawła Pisarka.</a:t>
            </a:r>
            <a:endParaRPr lang="pl-PL" dirty="0" smtClean="0">
              <a:solidFill>
                <a:schemeClr val="tx1"/>
              </a:solidFill>
            </a:endParaRPr>
          </a:p>
          <a:p>
            <a:r>
              <a:rPr lang="pl-PL" sz="2400" dirty="0" smtClean="0">
                <a:solidFill>
                  <a:schemeClr val="tx1"/>
                </a:solidFill>
                <a:latin typeface="Monotype Corsiva" pitchFamily="66" charset="0"/>
              </a:rPr>
              <a:t>Obecnie stoi na posesji państwa </a:t>
            </a:r>
          </a:p>
          <a:p>
            <a:r>
              <a:rPr lang="pl-PL" sz="2400" dirty="0" smtClean="0">
                <a:solidFill>
                  <a:schemeClr val="tx1"/>
                </a:solidFill>
                <a:latin typeface="Monotype Corsiva" pitchFamily="66" charset="0"/>
              </a:rPr>
              <a:t>Glanc i </a:t>
            </a:r>
            <a:r>
              <a:rPr lang="pl-PL" sz="2400" dirty="0" smtClean="0">
                <a:solidFill>
                  <a:schemeClr val="tx1"/>
                </a:solidFill>
                <a:latin typeface="Monotype Corsiva" pitchFamily="66" charset="0"/>
              </a:rPr>
              <a:t> głównie oni </a:t>
            </a:r>
            <a:r>
              <a:rPr lang="pl-PL" sz="2400" dirty="0" smtClean="0">
                <a:solidFill>
                  <a:schemeClr val="tx1"/>
                </a:solidFill>
                <a:latin typeface="Monotype Corsiva" pitchFamily="66" charset="0"/>
              </a:rPr>
              <a:t>o niego dbają.</a:t>
            </a:r>
            <a:endParaRPr lang="pl-PL" sz="2400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med" advTm="8000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sz="4400" dirty="0" smtClean="0">
                <a:solidFill>
                  <a:schemeClr val="tx1"/>
                </a:solidFill>
                <a:latin typeface="Algerian" pitchFamily="82" charset="0"/>
              </a:rPr>
              <a:t/>
            </a:r>
            <a:br>
              <a:rPr lang="pl-PL" sz="4400" dirty="0" smtClean="0">
                <a:solidFill>
                  <a:schemeClr val="tx1"/>
                </a:solidFill>
                <a:latin typeface="Algerian" pitchFamily="82" charset="0"/>
              </a:rPr>
            </a:br>
            <a:r>
              <a:rPr lang="pl-PL" sz="4400" dirty="0" smtClean="0">
                <a:solidFill>
                  <a:schemeClr val="tx1"/>
                </a:solidFill>
                <a:latin typeface="Algerian" pitchFamily="82" charset="0"/>
              </a:rPr>
              <a:t>Kamienny  </a:t>
            </a:r>
            <a:r>
              <a:rPr lang="pl-PL" sz="4400" dirty="0" err="1" smtClean="0">
                <a:solidFill>
                  <a:schemeClr val="tx1"/>
                </a:solidFill>
                <a:latin typeface="Algerian" pitchFamily="82" charset="0"/>
              </a:rPr>
              <a:t>KrzyŻ</a:t>
            </a:r>
            <a:r>
              <a:rPr lang="pl-PL" sz="4400" dirty="0" smtClean="0">
                <a:solidFill>
                  <a:schemeClr val="tx1"/>
                </a:solidFill>
                <a:latin typeface="Algerian" pitchFamily="82" charset="0"/>
              </a:rPr>
              <a:t>  z FIFURĄ</a:t>
            </a:r>
            <a:br>
              <a:rPr lang="pl-PL" sz="4400" dirty="0" smtClean="0">
                <a:solidFill>
                  <a:schemeClr val="tx1"/>
                </a:solidFill>
                <a:latin typeface="Algerian" pitchFamily="82" charset="0"/>
              </a:rPr>
            </a:br>
            <a:r>
              <a:rPr lang="pl-PL" sz="4400" dirty="0" smtClean="0">
                <a:solidFill>
                  <a:schemeClr val="bg2">
                    <a:lumMod val="75000"/>
                  </a:schemeClr>
                </a:solidFill>
                <a:latin typeface="Algerian" pitchFamily="82" charset="0"/>
              </a:rPr>
              <a:t> matki  boskiej  Bolesnej</a:t>
            </a:r>
            <a:r>
              <a:rPr lang="pl-PL" sz="4400" dirty="0" smtClean="0">
                <a:solidFill>
                  <a:schemeClr val="tx1"/>
                </a:solidFill>
                <a:latin typeface="Algerian" pitchFamily="82" charset="0"/>
              </a:rPr>
              <a:t/>
            </a:r>
            <a:br>
              <a:rPr lang="pl-PL" sz="4400" dirty="0" smtClean="0">
                <a:solidFill>
                  <a:schemeClr val="tx1"/>
                </a:solidFill>
                <a:latin typeface="Algerian" pitchFamily="82" charset="0"/>
              </a:rPr>
            </a:br>
            <a:endParaRPr lang="pl-PL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000240"/>
            <a:ext cx="1543050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 descr="webQuest - kapliczki i krzyże 0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2500306"/>
            <a:ext cx="4143404" cy="342902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8" name="pole tekstowe 7"/>
          <p:cNvSpPr txBox="1"/>
          <p:nvPr/>
        </p:nvSpPr>
        <p:spPr>
          <a:xfrm>
            <a:off x="5929322" y="2428868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dirty="0"/>
          </a:p>
        </p:txBody>
      </p:sp>
      <p:sp>
        <p:nvSpPr>
          <p:cNvPr id="6" name="pole tekstowe 5"/>
          <p:cNvSpPr txBox="1"/>
          <p:nvPr/>
        </p:nvSpPr>
        <p:spPr>
          <a:xfrm>
            <a:off x="5357818" y="2071678"/>
            <a:ext cx="3571900" cy="410881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l-PL" sz="2100" dirty="0" smtClean="0"/>
              <a:t>Napis na postumencie głosi, że krzyż ufundowano z pobożnych składek </a:t>
            </a:r>
            <a:r>
              <a:rPr lang="pl-PL" sz="2100" dirty="0" err="1" smtClean="0"/>
              <a:t>Woszczyczan</a:t>
            </a:r>
            <a:r>
              <a:rPr lang="pl-PL" sz="2100" dirty="0" smtClean="0"/>
              <a:t> </a:t>
            </a:r>
          </a:p>
          <a:p>
            <a:r>
              <a:rPr lang="pl-PL" sz="2100" b="1" dirty="0" smtClean="0"/>
              <a:t>w 1868 r. </a:t>
            </a:r>
            <a:r>
              <a:rPr lang="pl-PL" sz="2100" dirty="0" smtClean="0"/>
              <a:t>Stanął </a:t>
            </a:r>
          </a:p>
          <a:p>
            <a:r>
              <a:rPr lang="pl-PL" sz="2100" dirty="0" smtClean="0"/>
              <a:t>w obrębie posesji </a:t>
            </a:r>
          </a:p>
          <a:p>
            <a:r>
              <a:rPr lang="pl-PL" sz="2100" dirty="0" smtClean="0"/>
              <a:t>p. Floriana Kapały.</a:t>
            </a:r>
          </a:p>
          <a:p>
            <a:endParaRPr lang="pl-PL" sz="800" b="1" dirty="0" smtClean="0"/>
          </a:p>
          <a:p>
            <a:r>
              <a:rPr lang="pl-PL" sz="2800" dirty="0" smtClean="0">
                <a:latin typeface="Monotype Corsiva" pitchFamily="66" charset="0"/>
              </a:rPr>
              <a:t>Obecnie dbają o niego państwo </a:t>
            </a:r>
            <a:r>
              <a:rPr lang="pl-PL" sz="2800" dirty="0" err="1" smtClean="0">
                <a:latin typeface="Monotype Corsiva" pitchFamily="66" charset="0"/>
              </a:rPr>
              <a:t>Pilar</a:t>
            </a:r>
            <a:r>
              <a:rPr lang="pl-PL" sz="2800" dirty="0" smtClean="0">
                <a:latin typeface="Monotype Corsiva" pitchFamily="66" charset="0"/>
              </a:rPr>
              <a:t>, na których posesji stoi.</a:t>
            </a:r>
          </a:p>
          <a:p>
            <a:endParaRPr lang="pl-PL" sz="2200" b="1" dirty="0"/>
          </a:p>
        </p:txBody>
      </p:sp>
    </p:spTree>
  </p:cSld>
  <p:clrMapOvr>
    <a:masterClrMapping/>
  </p:clrMapOvr>
  <p:transition spd="med" advTm="8000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ol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Hol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Hol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1848</TotalTime>
  <Words>1054</Words>
  <Application>Microsoft Office PowerPoint</Application>
  <PresentationFormat>Pokaz na ekranie (4:3)</PresentationFormat>
  <Paragraphs>205</Paragraphs>
  <Slides>26</Slides>
  <Notes>5</Notes>
  <HiddenSlides>0</HiddenSlides>
  <MMClips>5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26</vt:i4>
      </vt:variant>
    </vt:vector>
  </HeadingPairs>
  <TitlesOfParts>
    <vt:vector size="27" baseType="lpstr">
      <vt:lpstr>Hol</vt:lpstr>
      <vt:lpstr> na tropie  Kapliczek oraz  krzyŻy   na terenie Woszczyc i Królówki</vt:lpstr>
      <vt:lpstr>Slajd 2</vt:lpstr>
      <vt:lpstr>Kapliczki  i  krzyŻe  na Terenie  Woszczyc</vt:lpstr>
      <vt:lpstr>  murowana  kaplica  z  figurĄ Św. Jana Nepomucena   </vt:lpstr>
      <vt:lpstr>    kapliczka  z  figurĄ najŚwiĘtrzej  Marii  Panny   </vt:lpstr>
      <vt:lpstr>kapliczka  z  figurĄ najŚwiĘtrzej  Marii  Panny</vt:lpstr>
      <vt:lpstr>Kamienny  KrzyŻ z figurĄ matki  boskiej  bolesnej</vt:lpstr>
      <vt:lpstr>KAMIENNY  KRZYŻ  z figurĄ   Matki  boskiej  bolesnej</vt:lpstr>
      <vt:lpstr> Kamienny  KrzyŻ  z FIFURĄ  matki  boskiej  Bolesnej </vt:lpstr>
      <vt:lpstr>drewniany  KrzyŻ  z RzeŹbĄ Pana Jezusa </vt:lpstr>
      <vt:lpstr> Kamienny  KrzyŻ z figurkĄ  pana Jezusa  </vt:lpstr>
      <vt:lpstr>Kamienny  KrzyŻ   z figurĄ matki  BOSKIEJ  BOLESNEJ</vt:lpstr>
      <vt:lpstr>Kamienne  KrzyŻe  na cmentarzu</vt:lpstr>
      <vt:lpstr>KAMIENNY KRZYŻ  z figurĄmi  Pana Jezusa ,  Św. Marii  Magdaleny i mAtki Boskiej bolesnej </vt:lpstr>
      <vt:lpstr> drewniany  KrzyŻ  z ChrystUsem  </vt:lpstr>
      <vt:lpstr>Szlakiem  kapliczek i krzyŻy w  Królówce</vt:lpstr>
      <vt:lpstr>murowana  kaplica  </vt:lpstr>
      <vt:lpstr>WnĘtrze  murowanej  kapliczki </vt:lpstr>
      <vt:lpstr>murowana  kaplica pod wezwaniem św. Anny</vt:lpstr>
      <vt:lpstr>   Drewniana  Kapliczka  TZW. „ OBROZEK”     </vt:lpstr>
      <vt:lpstr>CokóŁ z FigurkĄ  Św. Jana nepomucena</vt:lpstr>
      <vt:lpstr> KAMIENNY  KRZYŻ  z figurĄ  Pana Jezusa i mAtki Boskiej bolesnej  </vt:lpstr>
      <vt:lpstr> KRZYŻ z figurĄ    mAtki  boskiej Bolesnej</vt:lpstr>
      <vt:lpstr>Drewniany KRZYŻ  z figurĄ  Pana Jezusa</vt:lpstr>
      <vt:lpstr>Slajd 25</vt:lpstr>
      <vt:lpstr>To  my  twórcy  webQuestu</vt:lpstr>
    </vt:vector>
  </TitlesOfParts>
  <Company>Ministrerstwo Edukacji Narodowej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Kapliczki  i  krzyŻe  w Woszczycach i w Królówce</dc:title>
  <dc:creator>Your User Name</dc:creator>
  <cp:lastModifiedBy>Your User Name</cp:lastModifiedBy>
  <cp:revision>50</cp:revision>
  <dcterms:created xsi:type="dcterms:W3CDTF">2011-09-10T07:59:42Z</dcterms:created>
  <dcterms:modified xsi:type="dcterms:W3CDTF">2011-09-27T17:55:49Z</dcterms:modified>
</cp:coreProperties>
</file>